
<file path=[Content_Types].xml><?xml version="1.0" encoding="utf-8"?>
<Types xmlns="http://schemas.openxmlformats.org/package/2006/content-types">
  <Default Extension="mp3" ContentType="audio/mp3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66" r:id="rId2"/>
    <p:sldId id="268" r:id="rId3"/>
    <p:sldId id="265" r:id="rId4"/>
    <p:sldId id="262" r:id="rId5"/>
    <p:sldId id="267" r:id="rId6"/>
    <p:sldId id="270" r:id="rId7"/>
    <p:sldId id="271" r:id="rId8"/>
    <p:sldId id="256" r:id="rId9"/>
    <p:sldId id="257" r:id="rId10"/>
    <p:sldId id="272" r:id="rId11"/>
    <p:sldId id="269" r:id="rId12"/>
    <p:sldId id="273" r:id="rId13"/>
    <p:sldId id="274" r:id="rId14"/>
    <p:sldId id="264" r:id="rId15"/>
    <p:sldId id="278" r:id="rId16"/>
    <p:sldId id="279" r:id="rId17"/>
    <p:sldId id="283" r:id="rId18"/>
    <p:sldId id="285" r:id="rId19"/>
    <p:sldId id="282" r:id="rId20"/>
    <p:sldId id="281" r:id="rId21"/>
    <p:sldId id="280" r:id="rId22"/>
    <p:sldId id="276" r:id="rId23"/>
    <p:sldId id="284" r:id="rId24"/>
    <p:sldId id="263" r:id="rId25"/>
    <p:sldId id="275" r:id="rId26"/>
    <p:sldId id="286" r:id="rId27"/>
    <p:sldId id="277" r:id="rId28"/>
    <p:sldId id="288" r:id="rId29"/>
    <p:sldId id="287" r:id="rId30"/>
    <p:sldId id="259" r:id="rId31"/>
    <p:sldId id="289" r:id="rId32"/>
    <p:sldId id="290" r:id="rId33"/>
    <p:sldId id="261" r:id="rId34"/>
    <p:sldId id="291" r:id="rId35"/>
    <p:sldId id="292" r:id="rId36"/>
  </p:sldIdLst>
  <p:sldSz cx="9144000" cy="6858000" type="screen4x3"/>
  <p:notesSz cx="6858000" cy="9144000"/>
  <p:embeddedFontLst>
    <p:embeddedFont>
      <p:font typeface="方正艺黑简体" pitchFamily="65" charset="-122"/>
      <p:regular r:id="rId38"/>
    </p:embeddedFont>
    <p:embeddedFont>
      <p:font typeface="隶书" pitchFamily="49" charset="-122"/>
      <p:regular r:id="rId39"/>
    </p:embeddedFont>
    <p:embeddedFont>
      <p:font typeface="方正卡通简体" pitchFamily="65" charset="-122"/>
      <p:regular r:id="rId40"/>
    </p:embeddedFont>
    <p:embeddedFont>
      <p:font typeface="方正华隶简体" pitchFamily="65" charset="-122"/>
      <p:regular r:id="rId41"/>
    </p:embeddedFont>
    <p:embeddedFont>
      <p:font typeface="Verdana" pitchFamily="34" charset="0"/>
      <p:regular r:id="rId42"/>
      <p:bold r:id="rId43"/>
      <p:italic r:id="rId44"/>
      <p:boldItalic r:id="rId45"/>
    </p:embeddedFont>
    <p:embeddedFont>
      <p:font typeface="方正静蕾简体" pitchFamily="2" charset="-122"/>
      <p:regular r:id="rId46"/>
    </p:embeddedFont>
    <p:embeddedFont>
      <p:font typeface="方正北魏楷书简体" pitchFamily="65" charset="-122"/>
      <p:regular r:id="rId47"/>
    </p:embeddedFont>
    <p:embeddedFont>
      <p:font typeface="华文新魏" pitchFamily="2" charset="-122"/>
      <p:regular r:id="rId48"/>
    </p:embeddedFont>
    <p:embeddedFont>
      <p:font typeface="黑体" pitchFamily="49" charset="-122"/>
      <p:regular r:id="rId49"/>
    </p:embeddedFont>
    <p:embeddedFont>
      <p:font typeface="Estrangelo Edessa" pitchFamily="66" charset="0"/>
      <p:regular r:id="rId50"/>
    </p:embeddedFont>
    <p:embeddedFont>
      <p:font typeface="方正粗活意简体" pitchFamily="65" charset="-122"/>
      <p:regular r:id="rId51"/>
    </p:embeddedFont>
    <p:embeddedFont>
      <p:font typeface="方正剪纸简体" pitchFamily="65" charset="-122"/>
      <p:regular r:id="rId52"/>
    </p:embeddedFont>
    <p:embeddedFont>
      <p:font typeface="方正启体简体" pitchFamily="65" charset="-122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方正粗倩简体" pitchFamily="65" charset="-122"/>
      <p:regular r:id="rId58"/>
    </p:embeddedFont>
    <p:embeddedFont>
      <p:font typeface="华文行楷" pitchFamily="2" charset="-122"/>
      <p:regular r:id="rId59"/>
    </p:embeddedFont>
    <p:embeddedFont>
      <p:font typeface="方正硬笔行书简体" pitchFamily="65" charset="-122"/>
      <p:regular r:id="rId60"/>
    </p:embeddedFont>
    <p:embeddedFont>
      <p:font typeface="方正中倩简体" pitchFamily="65" charset="-122"/>
      <p:regular r:id="rId61"/>
    </p:embeddedFont>
    <p:embeddedFont>
      <p:font typeface="方正流行体简体" pitchFamily="65" charset="-122"/>
      <p:regular r:id="rId62"/>
    </p:embeddedFont>
    <p:embeddedFont>
      <p:font typeface="楷体" pitchFamily="49" charset="-122"/>
      <p:regular r:id="rId63"/>
    </p:embeddedFont>
    <p:embeddedFont>
      <p:font typeface="华文楷体" pitchFamily="2" charset="-122"/>
      <p:regular r:id="rId64"/>
    </p:embeddedFont>
    <p:embeddedFont>
      <p:font typeface="方正硬笔楷书简体" pitchFamily="65" charset="-122"/>
      <p:regular r:id="rId65"/>
    </p:embeddedFont>
    <p:embeddedFont>
      <p:font typeface="华文仿宋" pitchFamily="2" charset="-122"/>
      <p:regular r:id="rId6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95FFD"/>
    <a:srgbClr val="00FFFF"/>
    <a:srgbClr val="FF99FF"/>
    <a:srgbClr val="006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72" autoAdjust="0"/>
    <p:restoredTop sz="94660"/>
  </p:normalViewPr>
  <p:slideViewPr>
    <p:cSldViewPr>
      <p:cViewPr>
        <p:scale>
          <a:sx n="78" d="100"/>
          <a:sy n="78" d="100"/>
        </p:scale>
        <p:origin x="-78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0CAC-666B-4524-A0B2-E3E749E43610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287FD-5851-471D-A06B-1280A5677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5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287FD-5851-471D-A06B-1280A56779C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74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73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6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26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5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83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85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8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54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82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E230-A5B4-4D97-BC0E-B652D8563A79}" type="datetimeFigureOut">
              <a:rPr lang="zh-CN" altLang="en-US" smtClean="0"/>
              <a:t>2014/9/8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553E5-EDA2-4A53-B256-C17FA588F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6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5.wdp"/><Relationship Id="rId3" Type="http://schemas.openxmlformats.org/officeDocument/2006/relationships/image" Target="../media/image34.jp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image" Target="../media/image35.jpeg"/><Relationship Id="rId9" Type="http://schemas.openxmlformats.org/officeDocument/2006/relationships/image" Target="../media/image4.png"/><Relationship Id="rId14" Type="http://schemas.microsoft.com/office/2007/relationships/hdphoto" Target="../media/hdphoto13.wdp"/><Relationship Id="rId22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36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37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38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image" Target="../media/image39.jpe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5.wdp"/><Relationship Id="rId3" Type="http://schemas.openxmlformats.org/officeDocument/2006/relationships/image" Target="../media/image40.jp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4.png"/><Relationship Id="rId14" Type="http://schemas.microsoft.com/office/2007/relationships/hdphoto" Target="../media/hdphoto13.wdp"/><Relationship Id="rId22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42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openxmlformats.org/officeDocument/2006/relationships/image" Target="../media/image43.jpeg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21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44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45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5.wdp"/><Relationship Id="rId3" Type="http://schemas.openxmlformats.org/officeDocument/2006/relationships/image" Target="../media/image46.jp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image" Target="../media/image47.jpeg"/><Relationship Id="rId9" Type="http://schemas.openxmlformats.org/officeDocument/2006/relationships/image" Target="../media/image4.png"/><Relationship Id="rId14" Type="http://schemas.microsoft.com/office/2007/relationships/hdphoto" Target="../media/hdphoto13.wdp"/><Relationship Id="rId22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image" Target="../media/image13.png"/><Relationship Id="rId21" Type="http://schemas.microsoft.com/office/2007/relationships/hdphoto" Target="../media/hdphoto15.wdp"/><Relationship Id="rId7" Type="http://schemas.microsoft.com/office/2007/relationships/hdphoto" Target="../media/hdphoto10.wdp"/><Relationship Id="rId12" Type="http://schemas.openxmlformats.org/officeDocument/2006/relationships/image" Target="../media/image4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24" Type="http://schemas.openxmlformats.org/officeDocument/2006/relationships/image" Target="../media/image23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10" Type="http://schemas.openxmlformats.org/officeDocument/2006/relationships/image" Target="../media/image17.png"/><Relationship Id="rId19" Type="http://schemas.microsoft.com/office/2007/relationships/hdphoto" Target="../media/hdphoto14.wdp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48.jp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openxmlformats.org/officeDocument/2006/relationships/image" Target="../media/image50.png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image" Target="../media/image49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22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51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openxmlformats.org/officeDocument/2006/relationships/image" Target="../media/image52.jpg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23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53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openxmlformats.org/officeDocument/2006/relationships/image" Target="../media/image54.jpeg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24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55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image" Target="../media/image56.jpe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image" Target="../media/image57.jpeg"/><Relationship Id="rId21" Type="http://schemas.microsoft.com/office/2007/relationships/hdphoto" Target="../media/hdphoto15.wdp"/><Relationship Id="rId7" Type="http://schemas.microsoft.com/office/2007/relationships/hdphoto" Target="../media/hdphoto25.wdp"/><Relationship Id="rId12" Type="http://schemas.openxmlformats.org/officeDocument/2006/relationships/image" Target="../media/image4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11" Type="http://schemas.microsoft.com/office/2007/relationships/hdphoto" Target="../media/hdphoto11.wdp"/><Relationship Id="rId24" Type="http://schemas.openxmlformats.org/officeDocument/2006/relationships/image" Target="../media/image23.png"/><Relationship Id="rId5" Type="http://schemas.openxmlformats.org/officeDocument/2006/relationships/hyperlink" Target="http://www.wallcoo.com/animal/White_baby_dogs_2_1920x1200/html/wallpaper2.html" TargetMode="External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10" Type="http://schemas.openxmlformats.org/officeDocument/2006/relationships/image" Target="../media/image17.png"/><Relationship Id="rId19" Type="http://schemas.microsoft.com/office/2007/relationships/hdphoto" Target="../media/hdphoto14.wdp"/><Relationship Id="rId4" Type="http://schemas.openxmlformats.org/officeDocument/2006/relationships/image" Target="../media/image58.jpeg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0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5.wdp"/><Relationship Id="rId3" Type="http://schemas.openxmlformats.org/officeDocument/2006/relationships/image" Target="../media/image61.pn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microsoft.com/office/2007/relationships/hdphoto" Target="../media/hdphoto26.wdp"/><Relationship Id="rId9" Type="http://schemas.openxmlformats.org/officeDocument/2006/relationships/image" Target="../media/image4.png"/><Relationship Id="rId14" Type="http://schemas.microsoft.com/office/2007/relationships/hdphoto" Target="../media/hdphoto13.wdp"/><Relationship Id="rId22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tags" Target="../tags/tag20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image" Target="../media/image62.jpe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image" Target="../media/image24.pn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3.jp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4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5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6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67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7.wdp"/><Relationship Id="rId18" Type="http://schemas.openxmlformats.org/officeDocument/2006/relationships/image" Target="../media/image21.png"/><Relationship Id="rId3" Type="http://schemas.openxmlformats.org/officeDocument/2006/relationships/image" Target="../media/image68.png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71.png"/><Relationship Id="rId17" Type="http://schemas.microsoft.com/office/2007/relationships/hdphoto" Target="../media/hdphoto1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70.jpeg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69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1.png"/><Relationship Id="rId3" Type="http://schemas.microsoft.com/office/2007/relationships/hdphoto" Target="../media/hdphoto18.wdp"/><Relationship Id="rId21" Type="http://schemas.microsoft.com/office/2007/relationships/hdphoto" Target="../media/hdphoto16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image" Target="../media/image25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19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4.png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microsoft.com/office/2007/relationships/hdphoto" Target="../media/hdphoto11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27.jp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28.jpe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5.wdp"/><Relationship Id="rId3" Type="http://schemas.openxmlformats.org/officeDocument/2006/relationships/image" Target="../media/image30.jpe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1.png"/><Relationship Id="rId2" Type="http://schemas.openxmlformats.org/officeDocument/2006/relationships/image" Target="../media/image29.jpe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openxmlformats.org/officeDocument/2006/relationships/image" Target="../media/image4.png"/><Relationship Id="rId14" Type="http://schemas.microsoft.com/office/2007/relationships/hdphoto" Target="../media/hdphoto13.wdp"/><Relationship Id="rId22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32.pn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microsoft.com/office/2007/relationships/hdphoto" Target="../media/hdphoto20.wdp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image" Target="../media/image3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93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547664" y="1653044"/>
            <a:ext cx="6105442" cy="3169117"/>
            <a:chOff x="1518433" y="1927040"/>
            <a:chExt cx="5501839" cy="322314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1" y="1988840"/>
              <a:ext cx="2619594" cy="2079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  <a14:backgroundMark x1="89610" y1="12987" x2="91558" y2="14935"/>
                          <a14:backgroundMark x1="95455" y1="40909" x2="95455" y2="43506"/>
                          <a14:backgroundMark x1="42857" y1="15584" x2="48701" y2="14935"/>
                          <a14:backgroundMark x1="79870" y1="87013" x2="77273" y2="90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1990379" y="1927040"/>
              <a:ext cx="2423127" cy="242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1518433" y="3356992"/>
              <a:ext cx="5501839" cy="1793191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55" y="3212976"/>
            <a:ext cx="6437313" cy="3921820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14117" y="2647072"/>
            <a:ext cx="6930291" cy="186204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CN" altLang="en-US" sz="11500" b="1" u="sng" dirty="0" smtClean="0">
                <a:ln w="11430"/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方正粗活意简体" pitchFamily="65" charset="-122"/>
                <a:ea typeface="方正粗活意简体" pitchFamily="65" charset="-122"/>
              </a:rPr>
              <a:t>懂 得 尊 重</a:t>
            </a:r>
            <a:endParaRPr lang="zh-CN" altLang="en-US" sz="11500" b="1" u="sng" dirty="0">
              <a:ln w="11430"/>
              <a:solidFill>
                <a:srgbClr val="FFC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方正粗活意简体" pitchFamily="65" charset="-122"/>
              <a:ea typeface="方正粗活意简体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692696"/>
            <a:ext cx="47660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CN" alt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方正粗活意简体" pitchFamily="65" charset="-122"/>
                <a:ea typeface="方正粗活意简体" pitchFamily="65" charset="-122"/>
              </a:rPr>
              <a:t>高二（</a:t>
            </a:r>
            <a:r>
              <a:rPr lang="en-US" altLang="zh-CN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方正粗活意简体" pitchFamily="65" charset="-122"/>
                <a:ea typeface="方正粗活意简体" pitchFamily="65" charset="-122"/>
              </a:rPr>
              <a:t>18</a:t>
            </a:r>
            <a:r>
              <a:rPr lang="zh-CN" alt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方正粗活意简体" pitchFamily="65" charset="-122"/>
                <a:ea typeface="方正粗活意简体" pitchFamily="65" charset="-122"/>
              </a:rPr>
              <a:t>）班微德育</a:t>
            </a:r>
            <a:r>
              <a:rPr lang="en-US" altLang="zh-CN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方正粗活意简体" pitchFamily="65" charset="-122"/>
                <a:ea typeface="方正粗活意简体" pitchFamily="65" charset="-122"/>
              </a:rPr>
              <a:t>PPT</a:t>
            </a:r>
            <a:endParaRPr lang="zh-CN" alt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方正粗活意简体" pitchFamily="65" charset="-122"/>
              <a:ea typeface="方正粗活意简体" pitchFamily="65" charset="-122"/>
            </a:endParaRPr>
          </a:p>
        </p:txBody>
      </p:sp>
      <p:pic>
        <p:nvPicPr>
          <p:cNvPr id="2" name="钢琴曲 - 轻音乐钢琴蓝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6064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774">
        <p14:vortex dir="r"/>
      </p:transition>
    </mc:Choice>
    <mc:Fallback xmlns="">
      <p:transition spd="slow" advTm="21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19685E-6 L -0.00313 0.22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4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</p:bldLst>
  </p:timing>
  <p:extLst mod="1">
    <p:ext uri="{E180D4A7-C9FB-4DFB-919C-405C955672EB}">
      <p14:showEvtLst xmlns:p14="http://schemas.microsoft.com/office/powerpoint/2010/main">
        <p14:playEvt time="826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.ycwb.com/sp/attachement/jpg/site2/20100602/001e907231860d70600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98206" cy="4032448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568981"/>
            <a:ext cx="8568952" cy="452431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方正启体简体" pitchFamily="65" charset="-122"/>
                <a:ea typeface="方正启体简体" pitchFamily="65" charset="-122"/>
              </a:rPr>
              <a:t>         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如今</a:t>
            </a:r>
            <a:r>
              <a:rPr lang="en-US" altLang="zh-CN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,</a:t>
            </a:r>
            <a:r>
              <a:rPr lang="zh-CN" altLang="en-US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一些以</a:t>
            </a:r>
            <a:r>
              <a:rPr lang="zh-CN" altLang="en-US" sz="3600" b="1" dirty="0">
                <a:solidFill>
                  <a:srgbClr val="FFFF00"/>
                </a:solidFill>
                <a:latin typeface="方正启体简体" pitchFamily="65" charset="-122"/>
                <a:ea typeface="方正启体简体" pitchFamily="65" charset="-122"/>
              </a:rPr>
              <a:t>自我为中心</a:t>
            </a:r>
            <a:r>
              <a:rPr lang="zh-CN" altLang="en-US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的学生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，在</a:t>
            </a:r>
            <a:r>
              <a:rPr lang="zh-CN" altLang="en-US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家里，吃饭时最好的菜他一人独享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；电视</a:t>
            </a:r>
            <a:r>
              <a:rPr lang="zh-CN" altLang="en-US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遥控器他一人主宰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；</a:t>
            </a:r>
            <a:r>
              <a:rPr lang="zh-CN" altLang="en-US" sz="3600" b="1" u="sng" dirty="0" smtClean="0">
                <a:solidFill>
                  <a:srgbClr val="FFFF00"/>
                </a:solidFill>
                <a:latin typeface="方正启体简体" pitchFamily="65" charset="-122"/>
                <a:ea typeface="方正启体简体" pitchFamily="65" charset="-122"/>
              </a:rPr>
              <a:t>时不时</a:t>
            </a:r>
            <a:r>
              <a:rPr lang="zh-CN" altLang="en-US" sz="3600" b="1" u="sng" dirty="0">
                <a:solidFill>
                  <a:srgbClr val="FFFF00"/>
                </a:solidFill>
                <a:latin typeface="方正启体简体" pitchFamily="65" charset="-122"/>
                <a:ea typeface="方正启体简体" pitchFamily="65" charset="-122"/>
              </a:rPr>
              <a:t>给父母脸色</a:t>
            </a:r>
            <a:r>
              <a:rPr lang="zh-CN" altLang="en-US" sz="3600" b="1" dirty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等等，</a:t>
            </a:r>
            <a:r>
              <a:rPr lang="zh-CN" altLang="en-US" sz="3600" b="1" dirty="0">
                <a:solidFill>
                  <a:srgbClr val="FF0000"/>
                </a:solidFill>
                <a:latin typeface="方正启体简体" pitchFamily="65" charset="-122"/>
                <a:ea typeface="方正启体简体" pitchFamily="65" charset="-122"/>
              </a:rPr>
              <a:t>不知感恩</a:t>
            </a:r>
            <a:r>
              <a:rPr lang="zh-CN" altLang="en-US" sz="3600" b="1" dirty="0" smtClean="0">
                <a:solidFill>
                  <a:srgbClr val="FF0000"/>
                </a:solidFill>
                <a:latin typeface="方正启体简体" pitchFamily="65" charset="-122"/>
                <a:ea typeface="方正启体简体" pitchFamily="65" charset="-122"/>
              </a:rPr>
              <a:t>父母，不懂得尊重长辈。</a:t>
            </a:r>
            <a:endParaRPr lang="en-US" altLang="zh-CN" sz="3600" b="1" dirty="0" smtClean="0">
              <a:solidFill>
                <a:srgbClr val="FF0000"/>
              </a:solidFill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3600" b="1" dirty="0" smtClean="0">
                <a:latin typeface="方正启体简体" pitchFamily="65" charset="-122"/>
                <a:ea typeface="方正启体简体" pitchFamily="65" charset="-122"/>
              </a:rPr>
              <a:t>         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这种现象在我们这个年龄段</a:t>
            </a:r>
            <a:r>
              <a:rPr lang="zh-CN" altLang="en-US" sz="3600" b="1" dirty="0" smtClean="0">
                <a:solidFill>
                  <a:srgbClr val="FFFF00"/>
                </a:solidFill>
                <a:latin typeface="方正启体简体" pitchFamily="65" charset="-122"/>
                <a:ea typeface="方正启体简体" pitchFamily="65" charset="-122"/>
              </a:rPr>
              <a:t>不是没有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，读了</a:t>
            </a:r>
            <a:r>
              <a:rPr lang="zh-CN" altLang="en-US" sz="3600" b="1" dirty="0" smtClean="0">
                <a:solidFill>
                  <a:srgbClr val="FF0000"/>
                </a:solidFill>
                <a:latin typeface="方正启体简体" pitchFamily="65" charset="-122"/>
                <a:ea typeface="方正启体简体" pitchFamily="65" charset="-122"/>
              </a:rPr>
              <a:t>这么多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年书，上过</a:t>
            </a:r>
            <a:r>
              <a:rPr lang="zh-CN" altLang="en-US" sz="3600" b="1" dirty="0" smtClean="0">
                <a:solidFill>
                  <a:srgbClr val="FF0000"/>
                </a:solidFill>
                <a:latin typeface="方正启体简体" pitchFamily="65" charset="-122"/>
                <a:ea typeface="方正启体简体" pitchFamily="65" charset="-122"/>
              </a:rPr>
              <a:t>那么多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次以“学会</a:t>
            </a:r>
            <a:r>
              <a:rPr lang="en-US" altLang="zh-CN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--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”为主题的课。可是，我们却</a:t>
            </a:r>
            <a:r>
              <a:rPr lang="zh-CN" altLang="en-US" sz="3600" b="1" dirty="0" smtClean="0">
                <a:solidFill>
                  <a:srgbClr val="FFFF00"/>
                </a:solidFill>
                <a:latin typeface="方正启体简体" pitchFamily="65" charset="-122"/>
                <a:ea typeface="方正启体简体" pitchFamily="65" charset="-122"/>
              </a:rPr>
              <a:t>不懂得</a:t>
            </a:r>
            <a:r>
              <a:rPr lang="zh-CN" altLang="en-US" sz="36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去运用。</a:t>
            </a:r>
            <a:endParaRPr lang="zh-CN" altLang="en-US" sz="3600" dirty="0">
              <a:solidFill>
                <a:schemeClr val="bg1"/>
              </a:solidFill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45078" y="15665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97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63">
        <p:split orient="vert"/>
      </p:transition>
    </mc:Choice>
    <mc:Fallback xmlns="">
      <p:transition spd="slow" advTm="257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a.hiphotos.bdimg.com/album/w%3D2048/sign=677fc2110b46f21fc9345953c21c6960/cb8065380cd791232768189eac345982b3b780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98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303979" y="125731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组合 5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683568" y="286197"/>
            <a:ext cx="635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方正华隶简体" pitchFamily="65" charset="-122"/>
                <a:ea typeface="方正华隶简体" pitchFamily="65" charset="-122"/>
              </a:rPr>
              <a:t>一个真实的故事</a:t>
            </a:r>
            <a:r>
              <a:rPr lang="en-US" altLang="zh-CN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方正华隶简体" pitchFamily="65" charset="-122"/>
                <a:ea typeface="方正华隶简体" pitchFamily="65" charset="-122"/>
              </a:rPr>
              <a:t>——</a:t>
            </a:r>
            <a:r>
              <a:rPr lang="zh-CN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方正华隶简体" pitchFamily="65" charset="-122"/>
                <a:ea typeface="方正华隶简体" pitchFamily="65" charset="-122"/>
              </a:rPr>
              <a:t>天亮了</a:t>
            </a:r>
            <a:endParaRPr lang="zh-CN" alt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1999" y="1124744"/>
            <a:ext cx="8700481" cy="5607689"/>
          </a:xfrm>
          <a:prstGeom prst="rect">
            <a:avLst/>
          </a:prstGeom>
          <a:solidFill>
            <a:schemeClr val="tx1">
              <a:lumMod val="50000"/>
              <a:lumOff val="50000"/>
              <a:alpha val="54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    1999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年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月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日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时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20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分左右，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200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多名游客在马岭河峡谷谷底唯一的缆车乘坐点，等待乘坐缆车去山顶吃中饭。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11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时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分，一阵难以想象的拥挤后，面积仅存五六平方米的缆车车厢。竟满载了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35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名乘客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,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又一次缓慢上升，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多分钟后到山顶平台停了下来。工作人员走过来打开了缆车的小门，准备让车厢里的人走出来。就在这一瞬间，缆车不可思议地慢慢往下滑去。缆车缓慢滑行了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30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米后，便箭一般地向山下坠去，一声巨响后重重地撞在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米下的水泥地面上，断裂的缆绳在山间四处飞舞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......</a:t>
            </a: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</a:t>
            </a:r>
            <a:r>
              <a:rPr lang="en-US" altLang="zh-CN" sz="32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</a:t>
            </a:r>
            <a:r>
              <a:rPr lang="zh-CN" altLang="en-US" sz="32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而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就在悲剧发生时，一对年轻的夫妇，用双手托起了自己两岁半的儿子。儿子得救了，这一对父母却失去了生命。</a:t>
            </a:r>
            <a:endParaRPr lang="zh-CN" altLang="en-US" sz="3200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000" y="1746911"/>
            <a:ext cx="8670112" cy="4130361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   在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生和死的瞬间，父母想到的并不是自己，他们用双手把生的希望留给了儿子，这就是父母之爱。平凡伟大，超越了生死。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1999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年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月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日的一场灾难让当时只有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岁半的潘子灏变成了孤儿。　　</a:t>
            </a:r>
          </a:p>
          <a:p>
            <a:pPr>
              <a:lnSpc>
                <a:spcPct val="8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</a:t>
            </a:r>
            <a:r>
              <a:rPr lang="zh-CN" altLang="en-US" sz="3200" b="1" dirty="0" smtClean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    这个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生命的故事，深深打动了歌手韩红，经过多方联系，她领养了这个大难不死的小孩，并创作演唱了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《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天亮了</a:t>
            </a: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》</a:t>
            </a:r>
            <a:r>
              <a:rPr lang="zh-CN" altLang="en-US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这首歌，打动了亿万电视观众。</a:t>
            </a:r>
          </a:p>
          <a:p>
            <a:endParaRPr lang="zh-CN" altLang="en-US" sz="3200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56440"/>
      </p:ext>
    </p:extLst>
  </p:cSld>
  <p:clrMapOvr>
    <a:masterClrMapping/>
  </p:clrMapOvr>
  <p:transition spd="slow" advTm="773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4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b17eca8065380cd73ef72e17a044ad34588281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908720"/>
            <a:ext cx="4824536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前苏联著名教育家苏霍姆林斯基曾经说过：“只有爱妈妈，才能爱祖国</a:t>
            </a:r>
            <a:r>
              <a:rPr lang="zh-CN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。”</a:t>
            </a:r>
            <a:endParaRPr lang="zh-CN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zh-CN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世界</a:t>
            </a:r>
            <a:r>
              <a:rPr lang="zh-CN" alt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上有两个人最值得尊重和感恩</a:t>
            </a:r>
            <a:r>
              <a:rPr lang="zh-CN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，他们</a:t>
            </a:r>
            <a:r>
              <a:rPr lang="zh-CN" alt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便是我们敬爱的父母 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152974" y="5694223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5453311"/>
      </p:ext>
    </p:extLst>
  </p:cSld>
  <p:clrMapOvr>
    <a:masterClrMapping/>
  </p:clrMapOvr>
  <p:transition spd="slow" advTm="244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ic35.nipic.com/20131115/11829866_131600965000_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1446" b="7758"/>
          <a:stretch/>
        </p:blipFill>
        <p:spPr bwMode="auto">
          <a:xfrm>
            <a:off x="0" y="2703152"/>
            <a:ext cx="9144000" cy="4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81658"/>
            <a:ext cx="88204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通过以上的故事，不知你收获了多少？如果这个世界上没有你的父母亲，你还可能存在吗？人不能忘本，更不能忘恩负义。父母赋予你生命，幸幸苦苦把你培养成人，难道还换不到你的尊重吗？</a:t>
            </a:r>
            <a:endParaRPr lang="en-US" altLang="zh-CN" sz="28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endParaRPr lang="en-US" altLang="zh-CN" sz="2800" b="1" dirty="0">
              <a:ln w="12700">
                <a:solidFill>
                  <a:srgbClr val="0000FF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28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小编觉得，一个人如果连长辈都不尊重，那么他是很难立足于社会的！因为每个人都会在意“最起码的尊重”。虽说尊重是两个人的事，但要看谁能先迈开这一步。所以，人要懂得把握，要勇于打破那些阻碍你的无形的东西。细数那些成功人士的经验，尊重有时也是他们幸运降临的凭证。可见，光学会尊重不行，要懂得（运用）尊重。</a:t>
            </a:r>
            <a:endParaRPr lang="zh-CN" altLang="en-US" sz="2800" b="1" dirty="0">
              <a:ln w="12700">
                <a:solidFill>
                  <a:srgbClr val="0000FF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34641" y="5626447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735736"/>
      </p:ext>
    </p:extLst>
  </p:cSld>
  <p:clrMapOvr>
    <a:masterClrMapping/>
  </p:clrMapOvr>
  <p:transition spd="slow" advTm="3697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ic25.nipic.com/20121111/4499633_193406101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8448" r="2275" b="140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2996" y="1580599"/>
            <a:ext cx="4849404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师生关系篇</a:t>
            </a:r>
            <a:endParaRPr lang="zh-CN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32040" y="5321979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356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30">
        <p:circle/>
      </p:transition>
    </mc:Choice>
    <mc:Fallback xmlns="">
      <p:transition spd="slow" advTm="74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62" y="4175209"/>
            <a:ext cx="8949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学</a:t>
            </a:r>
            <a:r>
              <a:rPr lang="zh-CN" altLang="en-US" sz="3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过</a:t>
            </a:r>
            <a:r>
              <a:rPr lang="en-US" altLang="zh-CN" sz="3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《</a:t>
            </a:r>
            <a:r>
              <a:rPr lang="zh-CN" altLang="en-US" sz="3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师说</a:t>
            </a:r>
            <a:r>
              <a:rPr lang="en-US" altLang="zh-CN" sz="3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》</a:t>
            </a:r>
            <a:r>
              <a:rPr lang="zh-CN" altLang="en-US" sz="3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静蕾简体" pitchFamily="2" charset="-122"/>
                <a:ea typeface="方正静蕾简体" pitchFamily="2" charset="-122"/>
              </a:rPr>
              <a:t>之人，都应该对那句“师者，所以传到授业解惑也”不陌生吧！直白地翻译是：“老师是用来传授道理、教授课业和解答疑惑的。”然而，老师的技能就只有这些吗？</a:t>
            </a:r>
            <a:endParaRPr lang="zh-CN" altLang="en-US" sz="3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静蕾简体" pitchFamily="2" charset="-122"/>
              <a:ea typeface="方正静蕾简体" pitchFamily="2" charset="-122"/>
              <a:cs typeface="Estrangelo Edess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636100" cy="312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形标注 6"/>
          <p:cNvSpPr/>
          <p:nvPr/>
        </p:nvSpPr>
        <p:spPr>
          <a:xfrm>
            <a:off x="3265681" y="1611266"/>
            <a:ext cx="2736304" cy="2207240"/>
          </a:xfrm>
          <a:prstGeom prst="wedgeEllipseCallout">
            <a:avLst>
              <a:gd name="adj1" fmla="val 82154"/>
              <a:gd name="adj2" fmla="val -1746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zh-CN" altLang="en-US" sz="3200" dirty="0">
                <a:latin typeface="方正剪纸简体" pitchFamily="65" charset="-122"/>
                <a:ea typeface="方正剪纸简体" pitchFamily="65" charset="-122"/>
              </a:rPr>
              <a:t>尔等真真</a:t>
            </a:r>
            <a:r>
              <a:rPr lang="en-US" altLang="zh-CN" sz="3200" b="1" dirty="0">
                <a:latin typeface="方正静蕾简体" pitchFamily="2" charset="-122"/>
                <a:ea typeface="方正静蕾简体" pitchFamily="2" charset="-122"/>
                <a:cs typeface="Estrangelo Edessa" pitchFamily="66" charset="0"/>
              </a:rPr>
              <a:t>too young</a:t>
            </a:r>
            <a:r>
              <a:rPr lang="zh-CN" altLang="en-US" sz="3200" b="1" dirty="0">
                <a:latin typeface="方正静蕾简体" pitchFamily="2" charset="-122"/>
                <a:ea typeface="方正静蕾简体" pitchFamily="2" charset="-122"/>
                <a:cs typeface="Estrangelo Edessa" pitchFamily="66" charset="0"/>
              </a:rPr>
              <a:t>，</a:t>
            </a:r>
            <a:r>
              <a:rPr lang="en-US" altLang="zh-CN" sz="3200" b="1" dirty="0">
                <a:latin typeface="方正静蕾简体" pitchFamily="2" charset="-122"/>
                <a:ea typeface="方正静蕾简体" pitchFamily="2" charset="-122"/>
                <a:cs typeface="Estrangelo Edessa" pitchFamily="66" charset="0"/>
              </a:rPr>
              <a:t>too simple</a:t>
            </a:r>
            <a:r>
              <a:rPr lang="zh-CN" altLang="en-US" sz="3200" b="1" dirty="0">
                <a:latin typeface="方正静蕾简体" pitchFamily="2" charset="-122"/>
                <a:ea typeface="方正静蕾简体" pitchFamily="2" charset="-122"/>
                <a:cs typeface="Estrangelo Edessa" pitchFamily="66" charset="0"/>
              </a:rPr>
              <a:t>！</a:t>
            </a:r>
            <a:endParaRPr lang="zh-CN" altLang="en-US" sz="3200" dirty="0"/>
          </a:p>
        </p:txBody>
      </p:sp>
      <p:grpSp>
        <p:nvGrpSpPr>
          <p:cNvPr id="9" name="组合 8"/>
          <p:cNvGrpSpPr/>
          <p:nvPr/>
        </p:nvGrpSpPr>
        <p:grpSpPr>
          <a:xfrm>
            <a:off x="467544" y="404664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0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组合 11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37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26">
        <p:split orient="vert"/>
      </p:transition>
    </mc:Choice>
    <mc:Fallback xmlns="">
      <p:transition spd="slow" advTm="2692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6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ic23.nipic.com/20120905/10875648_105917610152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-1" r="11579" b="5227"/>
          <a:stretch/>
        </p:blipFill>
        <p:spPr bwMode="auto">
          <a:xfrm>
            <a:off x="0" y="0"/>
            <a:ext cx="9167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323" y="785604"/>
            <a:ext cx="923682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1.</a:t>
            </a:r>
            <a:r>
              <a:rPr lang="zh-CN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传道</a:t>
            </a:r>
            <a:r>
              <a:rPr lang="zh-CN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：处世道理和方法，习惯和品格。</a:t>
            </a:r>
          </a:p>
          <a:p>
            <a:pPr>
              <a:lnSpc>
                <a:spcPct val="130000"/>
              </a:lnSpc>
            </a:pP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2.</a:t>
            </a:r>
            <a:r>
              <a:rPr lang="zh-CN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授业</a:t>
            </a:r>
            <a:r>
              <a:rPr lang="zh-CN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解惑：成功离不开老师的教导。</a:t>
            </a:r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    </a:t>
            </a:r>
            <a:endParaRPr lang="zh-CN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3.</a:t>
            </a:r>
            <a:r>
              <a:rPr lang="zh-CN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施</a:t>
            </a:r>
            <a:r>
              <a:rPr lang="zh-CN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爱：“没有爱，就没有教育。</a:t>
            </a:r>
            <a:r>
              <a:rPr lang="zh-CN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”</a:t>
            </a:r>
            <a:endParaRPr lang="en-US" altLang="zh-CN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……</a:t>
            </a:r>
            <a:endParaRPr lang="zh-CN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838363"/>
            <a:ext cx="581120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老师</a:t>
            </a:r>
            <a:r>
              <a:rPr lang="zh-CN" alt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的技能（角色）</a:t>
            </a:r>
            <a:endParaRPr lang="zh-CN" alt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994104" y="5773043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8580841"/>
      </p:ext>
    </p:extLst>
  </p:cSld>
  <p:clrMapOvr>
    <a:masterClrMapping/>
  </p:clrMapOvr>
  <p:transition spd="slow" advTm="249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01.tooopen.com/downs/images/2011/3/22/sy_201103221557298317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9"/>
          <a:stretch/>
        </p:blipFill>
        <p:spPr bwMode="auto">
          <a:xfrm>
            <a:off x="-12193" y="0"/>
            <a:ext cx="9144001" cy="68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332656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1</a:t>
            </a:r>
            <a:r>
              <a:rPr lang="zh-CN" altLang="en-US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、</a:t>
            </a:r>
            <a:r>
              <a:rPr lang="zh-CN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上</a:t>
            </a:r>
            <a:r>
              <a:rPr lang="zh-CN" altLang="zh-CN" sz="32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课时伏桌子睡觉，老师提醒后仍不悔改</a:t>
            </a:r>
            <a:r>
              <a:rPr lang="zh-CN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。</a:t>
            </a:r>
            <a:endParaRPr lang="en-US" altLang="zh-CN" sz="3200" b="1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en-US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2</a:t>
            </a:r>
            <a:r>
              <a:rPr lang="zh-CN" altLang="en-US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、</a:t>
            </a:r>
            <a:r>
              <a:rPr lang="zh-CN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上</a:t>
            </a:r>
            <a:r>
              <a:rPr lang="zh-CN" altLang="zh-CN" sz="32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课时闲扯一些跟上课内容没有关联的话题</a:t>
            </a:r>
            <a:r>
              <a:rPr lang="zh-CN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。</a:t>
            </a:r>
            <a:endParaRPr lang="en-US" altLang="zh-CN" sz="3200" b="1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en-US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3</a:t>
            </a:r>
            <a:r>
              <a:rPr lang="zh-CN" altLang="en-US" sz="32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、辱骂老师甚至和老师</a:t>
            </a:r>
            <a:r>
              <a:rPr lang="zh-CN" altLang="en-US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打架。</a:t>
            </a:r>
            <a:endParaRPr lang="en-US" altLang="zh-CN" sz="3200" b="1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en-US" altLang="zh-CN" sz="32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……</a:t>
            </a:r>
          </a:p>
          <a:p>
            <a:endParaRPr lang="zh-CN" altLang="en-US" sz="32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5531748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zh-CN" alt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以上现象曾经的你</a:t>
            </a:r>
            <a:r>
              <a:rPr lang="en-US" altLang="zh-CN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/</a:t>
            </a:r>
            <a:r>
              <a:rPr lang="zh-CN" alt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现在的你以及未来的你都有参与过</a:t>
            </a:r>
            <a:r>
              <a:rPr lang="en-US" altLang="zh-CN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/</a:t>
            </a:r>
            <a:r>
              <a:rPr lang="zh-CN" alt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正在参与</a:t>
            </a:r>
            <a:r>
              <a:rPr lang="en-US" altLang="zh-CN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/</a:t>
            </a:r>
            <a:r>
              <a:rPr lang="zh-CN" alt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即将参与吗？</a:t>
            </a:r>
            <a:endParaRPr lang="zh-CN" alt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pic>
        <p:nvPicPr>
          <p:cNvPr id="5124" name="Picture 4" descr="http://img.hc360.com/toys/info/images/200703/ly070302-92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384" y="3123111"/>
            <a:ext cx="2525424" cy="17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79512" y="41524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7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组合 8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6279002"/>
      </p:ext>
    </p:extLst>
  </p:cSld>
  <p:clrMapOvr>
    <a:masterClrMapping/>
  </p:clrMapOvr>
  <p:transition spd="slow" advTm="214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57958" y="260648"/>
            <a:ext cx="30963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硬笔行书简体" pitchFamily="65" charset="-122"/>
                <a:ea typeface="方正硬笔行书简体" pitchFamily="65" charset="-122"/>
              </a:rPr>
              <a:t>毛泽东尊师</a:t>
            </a:r>
          </a:p>
        </p:txBody>
      </p:sp>
      <p:pic>
        <p:nvPicPr>
          <p:cNvPr id="8194" name="Picture 2" descr="http://a2.att.hudong.com/67/36/193003232450251345213633314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664" r="4523" b="10669"/>
          <a:stretch/>
        </p:blipFill>
        <p:spPr bwMode="auto">
          <a:xfrm>
            <a:off x="5515252" y="1628800"/>
            <a:ext cx="3449236" cy="4176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206785"/>
            <a:ext cx="565323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charset="-122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华文仿宋" pitchFamily="2" charset="-122"/>
                <a:ea typeface="华文仿宋" pitchFamily="2" charset="-122"/>
              </a:rPr>
              <a:t>    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毛泽东是中国人民的伟大领袖，却始终尊敬自己的老师。</a:t>
            </a:r>
            <a:r>
              <a:rPr lang="en-US" altLang="zh-CN" sz="2800" b="1" dirty="0">
                <a:latin typeface="华文仿宋" pitchFamily="2" charset="-122"/>
                <a:ea typeface="华文仿宋" pitchFamily="2" charset="-122"/>
              </a:rPr>
              <a:t>1959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年，毛泽东回到了阔别</a:t>
            </a:r>
            <a:r>
              <a:rPr lang="en-US" altLang="zh-CN" sz="2800" b="1" dirty="0">
                <a:latin typeface="华文仿宋" pitchFamily="2" charset="-122"/>
                <a:ea typeface="华文仿宋" pitchFamily="2" charset="-122"/>
              </a:rPr>
              <a:t>32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年的故乡</a:t>
            </a:r>
            <a:r>
              <a:rPr lang="en-US" altLang="zh-CN" sz="2800" b="1" dirty="0">
                <a:latin typeface="华文仿宋" pitchFamily="2" charset="-122"/>
                <a:ea typeface="华文仿宋" pitchFamily="2" charset="-122"/>
              </a:rPr>
              <a:t>——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韶山，请韶山的老人们吃饭。毛泽东亲自把老师让在首席，向他敬酒，表达自己对老师的敬意。</a:t>
            </a:r>
          </a:p>
          <a:p>
            <a:pPr eaLnBrk="1" hangingPunct="1"/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    毛泽东青年时代听过徐特立先生的课。当徐特立</a:t>
            </a:r>
            <a:r>
              <a:rPr lang="en-US" altLang="zh-CN" sz="2800" b="1" dirty="0">
                <a:latin typeface="华文仿宋" pitchFamily="2" charset="-122"/>
                <a:ea typeface="华文仿宋" pitchFamily="2" charset="-122"/>
              </a:rPr>
              <a:t>60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寿辰时，他特意写信向徐老祝贺。信中说：“您是我</a:t>
            </a:r>
            <a:r>
              <a:rPr lang="en-US" altLang="zh-CN" sz="2800" b="1" dirty="0">
                <a:latin typeface="华文仿宋" pitchFamily="2" charset="-122"/>
                <a:ea typeface="华文仿宋" pitchFamily="2" charset="-122"/>
              </a:rPr>
              <a:t>20</a:t>
            </a:r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年前的先生，您现在仍然是我的先生，将来必定还是我的先生。”</a:t>
            </a:r>
            <a:r>
              <a:rPr lang="zh-CN" altLang="en-US" sz="2400" b="1" dirty="0">
                <a:latin typeface="华文仿宋" pitchFamily="2" charset="-122"/>
                <a:ea typeface="华文仿宋" pitchFamily="2" charset="-122"/>
              </a:rPr>
              <a:t>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077694" y="192514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7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组合 8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06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5392">
        <p14:ripple/>
      </p:transition>
    </mc:Choice>
    <mc:Fallback xmlns="">
      <p:transition spd="slow" advTm="45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enwen.soso.com/p/20110418/20110418184510-90154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59181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/>
          <p:cNvSpPr>
            <a:spLocks noChangeArrowheads="1"/>
          </p:cNvSpPr>
          <p:nvPr/>
        </p:nvSpPr>
        <p:spPr bwMode="gray">
          <a:xfrm>
            <a:off x="755576" y="4869160"/>
            <a:ext cx="8064500" cy="1655762"/>
          </a:xfrm>
          <a:prstGeom prst="roundRect">
            <a:avLst>
              <a:gd name="adj" fmla="val 16667"/>
            </a:avLst>
          </a:prstGeom>
          <a:solidFill>
            <a:srgbClr val="78A72B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l" hangingPunct="0"/>
            <a:r>
              <a:rPr lang="zh-CN" altLang="en-US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尽可能做你应该做的事情，然后把你的破伞收起来，免得让批评你的雨水顺脖子后边流下去 。</a:t>
            </a:r>
          </a:p>
          <a:p>
            <a:pPr algn="l" hangingPunct="0"/>
            <a:r>
              <a:rPr lang="en-US" altLang="zh-CN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                            ——</a:t>
            </a:r>
            <a:r>
              <a:rPr lang="zh-CN" altLang="en-US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卡耐基</a:t>
            </a:r>
          </a:p>
        </p:txBody>
      </p:sp>
      <p:sp>
        <p:nvSpPr>
          <p:cNvPr id="3" name="矩形 2"/>
          <p:cNvSpPr/>
          <p:nvPr/>
        </p:nvSpPr>
        <p:spPr>
          <a:xfrm>
            <a:off x="910705" y="332656"/>
            <a:ext cx="510909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3200" dirty="0">
                <a:solidFill>
                  <a:srgbClr val="00B050"/>
                </a:solidFill>
                <a:latin typeface="Verdana" pitchFamily="34" charset="0"/>
                <a:ea typeface="华文行楷" pitchFamily="2" charset="-122"/>
              </a:rPr>
              <a:t>你</a:t>
            </a:r>
            <a:r>
              <a:rPr lang="zh-CN" altLang="en-US" sz="3200" dirty="0" smtClean="0">
                <a:solidFill>
                  <a:srgbClr val="00B050"/>
                </a:solidFill>
                <a:latin typeface="Verdana" pitchFamily="34" charset="0"/>
                <a:ea typeface="华文行楷" pitchFamily="2" charset="-122"/>
              </a:rPr>
              <a:t>不尊重某个</a:t>
            </a:r>
            <a:r>
              <a:rPr lang="zh-CN" altLang="en-US" sz="3200" dirty="0">
                <a:solidFill>
                  <a:srgbClr val="00B050"/>
                </a:solidFill>
                <a:latin typeface="Verdana" pitchFamily="34" charset="0"/>
                <a:ea typeface="华文行楷" pitchFamily="2" charset="-122"/>
              </a:rPr>
              <a:t>老师的原因？</a:t>
            </a:r>
            <a:endParaRPr lang="zh-CN" altLang="en-US" sz="3200" dirty="0">
              <a:solidFill>
                <a:srgbClr val="00B050"/>
              </a:solidFill>
              <a:latin typeface="Verdana" pitchFamily="34" charset="0"/>
              <a:ea typeface="楷体_GB2312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769211"/>
            <a:ext cx="8090676" cy="324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第一印象不佳，或是传言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不好？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教学</a:t>
            </a: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没有吸引力，或是你不擅长那门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课？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错怪</a:t>
            </a: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、忽视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甚至“侮辱”过你？</a:t>
            </a:r>
            <a:endParaRPr lang="en-US" altLang="zh-CN" sz="3200" b="1" dirty="0" smtClean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……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buFont typeface="Wingdings" pitchFamily="2" charset="2"/>
              <a:buChar char="Ø"/>
            </a:pP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97905" y="370166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8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5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80">
        <p:fade/>
      </p:transition>
    </mc:Choice>
    <mc:Fallback xmlns="">
      <p:transition spd="med" advTm="32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1098"/>
            <a:ext cx="9180513" cy="687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>
                        <a14:foregroundMark x1="63500" y1="20588" x2="63250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3637644"/>
            <a:ext cx="375084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100000" l="10000" r="90000">
                        <a14:foregroundMark x1="48800" y1="72778" x2="50400" y2="85000"/>
                        <a14:foregroundMark x1="68000" y1="30000" x2="62800" y2="12222"/>
                        <a14:backgroundMark x1="68800" y1="20556" x2="59600" y2="1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046">
            <a:off x="6509113" y="3089663"/>
            <a:ext cx="2381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6144" y="1566078"/>
            <a:ext cx="75243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rPr>
              <a:t>尊重</a:t>
            </a:r>
            <a:endParaRPr lang="en-US" altLang="zh-CN" sz="138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方正粗倩简体" pitchFamily="65" charset="-122"/>
              <a:ea typeface="方正粗倩简体" pitchFamily="65" charset="-122"/>
            </a:endParaRPr>
          </a:p>
          <a:p>
            <a:pPr algn="ctr"/>
            <a:r>
              <a:rPr lang="zh-CN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rPr>
              <a:t>      的含义</a:t>
            </a:r>
            <a:endParaRPr lang="zh-CN" alt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方正粗倩简体" pitchFamily="65" charset="-122"/>
              <a:ea typeface="方正粗倩简体" pitchFamily="65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40152" y="5661248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8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86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15">
        <p:circle/>
      </p:transition>
    </mc:Choice>
    <mc:Fallback xmlns="">
      <p:transition spd="slow" advTm="117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952" y="2217674"/>
            <a:ext cx="6372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人非圣贤，孰能无过。</a:t>
            </a:r>
            <a:endParaRPr lang="zh-CN" altLang="en-US" sz="48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76" y="3789040"/>
            <a:ext cx="8744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还记得刚上高一的时候，小编的英语老师最喜欢说的一句话就是：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“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You should be tolerant</a:t>
            </a:r>
            <a:r>
              <a:rPr lang="zh-CN" altLang="en-US" sz="20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（宽容的）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！”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39479" y="22419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08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545">
        <p:split orient="vert"/>
      </p:transition>
    </mc:Choice>
    <mc:Fallback xmlns="">
      <p:transition spd="slow" advTm="185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233"/>
            <a:ext cx="9144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123728" y="55514"/>
            <a:ext cx="5239854" cy="1614798"/>
            <a:chOff x="2068450" y="1844824"/>
            <a:chExt cx="5239854" cy="16147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450" y="1844824"/>
              <a:ext cx="5239854" cy="1614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28827" y="2204864"/>
              <a:ext cx="4354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00B050"/>
                  </a:solidFill>
                  <a:latin typeface="方正启体简体" pitchFamily="65" charset="-122"/>
                  <a:ea typeface="方正启体简体" pitchFamily="65" charset="-122"/>
                </a:rPr>
                <a:t>尊师谅师，亦师亦友</a:t>
              </a:r>
              <a:endParaRPr lang="zh-CN" altLang="en-US" sz="3600" b="1" dirty="0">
                <a:solidFill>
                  <a:srgbClr val="00B050"/>
                </a:solidFill>
                <a:latin typeface="方正启体简体" pitchFamily="65" charset="-122"/>
                <a:ea typeface="方正启体简体" pitchFamily="65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80000" y="4569203"/>
            <a:ext cx="8164000" cy="2288797"/>
            <a:chOff x="791682" y="375583"/>
            <a:chExt cx="8164000" cy="2288797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791682" y="591607"/>
              <a:ext cx="5976938" cy="143986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hangingPunct="0">
                <a:lnSpc>
                  <a:spcPct val="115000"/>
                </a:lnSpc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方正启体简体" pitchFamily="65" charset="-122"/>
                  <a:ea typeface="方正启体简体" pitchFamily="65" charset="-122"/>
                </a:rPr>
                <a:t>    敬人者，人恒敬之 。</a:t>
              </a:r>
            </a:p>
            <a:p>
              <a:pPr algn="l" hangingPunct="0">
                <a:lnSpc>
                  <a:spcPct val="115000"/>
                </a:lnSpc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方正启体简体" pitchFamily="65" charset="-122"/>
                  <a:ea typeface="方正启体简体" pitchFamily="65" charset="-122"/>
                </a:rPr>
                <a:t>                      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方正启体简体" pitchFamily="65" charset="-122"/>
                  <a:ea typeface="方正启体简体" pitchFamily="65" charset="-122"/>
                </a:rPr>
                <a:t>                               </a:t>
              </a:r>
              <a:r>
                <a:rPr lang="en-US" altLang="zh-CN" sz="2800" b="1" dirty="0">
                  <a:solidFill>
                    <a:schemeClr val="bg1"/>
                  </a:solidFill>
                  <a:latin typeface="方正启体简体" pitchFamily="65" charset="-122"/>
                  <a:ea typeface="方正启体简体" pitchFamily="65" charset="-122"/>
                </a:rPr>
                <a:t>——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启体简体" pitchFamily="65" charset="-122"/>
                  <a:ea typeface="方正启体简体" pitchFamily="65" charset="-122"/>
                </a:rPr>
                <a:t>孔子</a:t>
              </a:r>
            </a:p>
          </p:txBody>
        </p:sp>
        <p:pic>
          <p:nvPicPr>
            <p:cNvPr id="6148" name="Picture 4" descr="http://news.zbinfo.net/wj/images/2011/3/9/292014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33" b="100000" l="0" r="100000">
                          <a14:foregroundMark x1="64667" y1="43766" x2="72667" y2="47328"/>
                          <a14:foregroundMark x1="70667" y1="71756" x2="27333" y2="83461"/>
                          <a14:foregroundMark x1="83000" y1="82188" x2="7667" y2="82697"/>
                          <a14:foregroundMark x1="80000" y1="78626" x2="12000" y2="84987"/>
                          <a14:foregroundMark x1="69000" y1="83461" x2="32000" y2="88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0" b="12565"/>
            <a:stretch/>
          </p:blipFill>
          <p:spPr bwMode="auto">
            <a:xfrm>
              <a:off x="6493316" y="375583"/>
              <a:ext cx="2462366" cy="228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/>
          <p:cNvSpPr/>
          <p:nvPr/>
        </p:nvSpPr>
        <p:spPr>
          <a:xfrm>
            <a:off x="1475656" y="1196752"/>
            <a:ext cx="7272808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   给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你支一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招：尊重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+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理解</a:t>
            </a:r>
          </a:p>
          <a:p>
            <a:pPr marL="342900" indent="-342900">
              <a:lnSpc>
                <a:spcPct val="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主动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问好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认真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听讲、遵守纪律、对学习任务不敷衍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诚恳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、谦虚地对待批评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教师是职业枯竭的高危人群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懂得换位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思考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</a:pP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463074" y="165279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3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组合 14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53026439"/>
      </p:ext>
    </p:extLst>
  </p:cSld>
  <p:clrMapOvr>
    <a:masterClrMapping/>
  </p:clrMapOvr>
  <p:transition spd="slow" advTm="17205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805264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中倩简体" pitchFamily="65" charset="-122"/>
                <a:ea typeface="方正中倩简体" pitchFamily="65" charset="-122"/>
              </a:rPr>
              <a:t>想一想你和老师之间发生过的事，你觉得老师对你的生活有怎样的影响</a:t>
            </a:r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中倩简体" pitchFamily="65" charset="-122"/>
                <a:ea typeface="方正中倩简体" pitchFamily="65" charset="-122"/>
              </a:rPr>
              <a:t>？什么样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中倩简体" pitchFamily="65" charset="-122"/>
                <a:ea typeface="方正中倩简体" pitchFamily="65" charset="-122"/>
              </a:rPr>
              <a:t>的老师是好老师？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88640"/>
            <a:ext cx="7560840" cy="5043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520322" y="497156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62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36">
        <p:split orient="vert"/>
      </p:transition>
    </mc:Choice>
    <mc:Fallback xmlns="">
      <p:transition spd="slow" advTm="127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pica.nipic.com/2007-11-09/2007119142952732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" r="5965"/>
          <a:stretch/>
        </p:blipFill>
        <p:spPr bwMode="auto">
          <a:xfrm>
            <a:off x="-27789" y="-19016"/>
            <a:ext cx="9171789" cy="687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gaoqianggroup.com/modules/contents_7/picture/20096231555286350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23" y1="35366" x2="93207" y2="50610"/>
                        <a14:foregroundMark x1="88152" y1="59756" x2="24171" y2="64024"/>
                        <a14:foregroundMark x1="7583" y1="34146" x2="81043" y2="32927"/>
                        <a14:foregroundMark x1="88942" y1="68293" x2="57030" y2="62805"/>
                        <a14:foregroundMark x1="90679" y1="67073" x2="75829" y2="16463"/>
                        <a14:foregroundMark x1="90363" y1="47561" x2="65877" y2="12195"/>
                        <a14:foregroundMark x1="91311" y1="45122" x2="66983" y2="7927"/>
                        <a14:foregroundMark x1="11848" y1="43902" x2="45814" y2="49390"/>
                        <a14:foregroundMark x1="15008" y1="28659" x2="23065" y2="6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2" y="-27384"/>
            <a:ext cx="4559394" cy="11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775961"/>
            <a:ext cx="7128792" cy="646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猜想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下面这些问题的答案，在纸上记录下来。然后请一名同学做主持人，就这些问题采访老师，看看老师的答案。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</a:t>
            </a: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1.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老师每天要上几节课？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</a:t>
            </a: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2.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老师备课要花多少时间？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</a:t>
            </a: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3.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老师每学期要听多少节课？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4.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老师每天工作时间有多长？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5.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老师周末一般怎么度过？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     </a:t>
            </a: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6.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仿宋" pitchFamily="2" charset="-122"/>
                <a:ea typeface="华文仿宋" pitchFamily="2" charset="-122"/>
              </a:rPr>
              <a:t>老师寒、暑假一般怎么度过？ </a:t>
            </a:r>
          </a:p>
          <a:p>
            <a:endParaRPr lang="zh-CN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452320" y="5517232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1787">
        <p14:flash/>
      </p:transition>
    </mc:Choice>
    <mc:Fallback xmlns="">
      <p:transition spd="slow" advTm="31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.sucai.com/pic/download/latest/1/img13/c2/90/d/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8545" y="1052736"/>
            <a:ext cx="5153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同龄人篇</a:t>
            </a:r>
            <a:endParaRPr lang="zh-CN" alt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3528" y="4005064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39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37">
        <p:split orient="vert"/>
      </p:transition>
    </mc:Choice>
    <mc:Fallback xmlns="">
      <p:transition spd="slow" advTm="61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img.daimg.com/uploads/allimg/111123/3-1111232121162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 bwMode="auto">
          <a:xfrm>
            <a:off x="0" y="0"/>
            <a:ext cx="7201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4456385" y="1164768"/>
            <a:ext cx="4622192" cy="4942208"/>
            <a:chOff x="4456385" y="1164768"/>
            <a:chExt cx="4622192" cy="4942208"/>
          </a:xfrm>
        </p:grpSpPr>
        <p:pic>
          <p:nvPicPr>
            <p:cNvPr id="11266" name="Picture 2" descr="http://image.zcool.com.cn/img2/cover/27/1/b_1312855214949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385" y="1484784"/>
              <a:ext cx="4622192" cy="4622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0" descr="毛茸茸小狗狗写真壁纸 - 傻乎乎毛茸茸小狗狗图片 1920*12001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7286" y1="7810" x2="23429" y2="16381"/>
                          <a14:foregroundMark x1="37286" y1="5905" x2="16857" y2="53714"/>
                          <a14:foregroundMark x1="50286" y1="34286" x2="87000" y2="73524"/>
                          <a14:foregroundMark x1="83714" y1="64762" x2="94143" y2="74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617" y="1164768"/>
              <a:ext cx="3447010" cy="2703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28464" y="1430070"/>
            <a:ext cx="44196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3600" b="1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有一天，你考试考得很差，正伤心时，几个同学走了过来，讥讽地说：“喔唷，你考的怎么这么差？”“哈哈，太好了，我超过你了！”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……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64506" y="5517232"/>
            <a:ext cx="6711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方正启体简体" pitchFamily="65" charset="-122"/>
                <a:ea typeface="方正启体简体" pitchFamily="65" charset="-122"/>
              </a:rPr>
              <a:t>如果你遇到这样的事，你会怎么想？</a:t>
            </a: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763688" y="394792"/>
            <a:ext cx="5029200" cy="729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方正艺黑简体" pitchFamily="65" charset="-122"/>
                <a:ea typeface="方正艺黑简体" pitchFamily="65" charset="-122"/>
              </a:rPr>
              <a:t>将心比心</a:t>
            </a:r>
            <a:r>
              <a:rPr lang="zh-CN" alt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方正艺黑简体" pitchFamily="65" charset="-122"/>
                <a:ea typeface="方正艺黑简体" pitchFamily="65" charset="-122"/>
              </a:rPr>
              <a:t>，尊重他人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249318" y="219037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组合 10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1198655"/>
      </p:ext>
    </p:extLst>
  </p:cSld>
  <p:clrMapOvr>
    <a:masterClrMapping/>
  </p:clrMapOvr>
  <p:transition spd="slow" advTm="240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.zcool.com.cn/img3/46/3/13546826896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4043" r="6086" b="80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-252536" y="620688"/>
            <a:ext cx="5972200" cy="2792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7200" algn="l"/>
            <a: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以</a:t>
            </a:r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“</a:t>
            </a:r>
            <a: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珍惜</a:t>
            </a:r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”</a:t>
            </a:r>
            <a: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为题同学们</a:t>
            </a:r>
            <a:endParaRPr lang="en-US" altLang="zh-CN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隶书" pitchFamily="49" charset="-122"/>
              <a:ea typeface="隶书" pitchFamily="49" charset="-122"/>
            </a:endParaRPr>
          </a:p>
          <a:p>
            <a:pPr indent="457200" algn="l"/>
            <a: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说说生活中有哪些值得</a:t>
            </a:r>
            <a:endParaRPr lang="en-US" altLang="zh-CN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隶书" pitchFamily="49" charset="-122"/>
              <a:ea typeface="隶书" pitchFamily="49" charset="-122"/>
            </a:endParaRPr>
          </a:p>
          <a:p>
            <a:pPr indent="457200" algn="l"/>
            <a: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  <a:t>珍惜的？</a:t>
            </a:r>
            <a:br>
              <a:rPr lang="zh-CN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隶书" pitchFamily="49" charset="-122"/>
                <a:ea typeface="隶书" pitchFamily="49" charset="-122"/>
              </a:rPr>
            </a:br>
            <a:endParaRPr lang="zh-CN" alt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" name="副标题 2"/>
          <p:cNvSpPr txBox="1">
            <a:spLocks/>
          </p:cNvSpPr>
          <p:nvPr/>
        </p:nvSpPr>
        <p:spPr>
          <a:xfrm>
            <a:off x="-768698" y="3383806"/>
            <a:ext cx="7500938" cy="335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珍惜时间    珍惜生命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珍惜机会    珍惜粮食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 </a:t>
            </a:r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珍惜友谊</a:t>
            </a:r>
            <a:endParaRPr lang="zh-CN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78270" y="5328382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69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990">
        <p:split orient="vert"/>
      </p:transition>
    </mc:Choice>
    <mc:Fallback xmlns="">
      <p:transition spd="slow" advTm="179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FF99FF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icm.photophoto.cn/002/003/034/00303400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61" b="99301" l="0" r="100000">
                        <a14:foregroundMark x1="15417" y1="18182" x2="1944" y2="33333"/>
                        <a14:foregroundMark x1="77639" y1="37063" x2="98333" y2="32634"/>
                        <a14:foregroundMark x1="87917" y1="25175" x2="96528" y2="16550"/>
                        <a14:foregroundMark x1="85000" y1="17949" x2="90556" y2="13287"/>
                        <a14:foregroundMark x1="84722" y1="17483" x2="69861" y2="21678"/>
                        <a14:foregroundMark x1="49722" y1="13520" x2="30972" y2="11189"/>
                        <a14:backgroundMark x1="3056" y1="11189" x2="1389" y2="33800"/>
                        <a14:backgroundMark x1="972" y1="38695" x2="139" y2="45455"/>
                        <a14:backgroundMark x1="1667" y1="47552" x2="1250" y2="53147"/>
                        <a14:backgroundMark x1="97361" y1="20280" x2="98472" y2="28438"/>
                        <a14:backgroundMark x1="98056" y1="34499" x2="99722" y2="41026"/>
                        <a14:backgroundMark x1="98889" y1="41026" x2="99583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8" b="4784"/>
          <a:stretch/>
        </p:blipFill>
        <p:spPr bwMode="auto">
          <a:xfrm>
            <a:off x="3162304" y="3832343"/>
            <a:ext cx="5802184" cy="2981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尊重的</a:t>
            </a:r>
            <a:r>
              <a:rPr lang="zh-CN" alt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实质</a:t>
            </a:r>
            <a:endParaRPr lang="en-US" altLang="zh-CN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实际上是表达两种意思：</a:t>
            </a:r>
            <a:r>
              <a:rPr lang="zh-CN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一是对对方的好感，二是让对方觉得自己很重要。</a:t>
            </a:r>
            <a:r>
              <a:rPr lang="zh-CN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同时，尊重要发自内心，一个人如果既保持住了自己的高尚品格，又处处尊重他人，那么它就会赢得别人的尊重，结交更多的朋友。</a:t>
            </a:r>
            <a:endParaRPr lang="zh-CN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3588" y="5517232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92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591">
        <p:blinds dir="vert"/>
      </p:transition>
    </mc:Choice>
    <mc:Fallback xmlns="">
      <p:transition spd="slow" advTm="235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组合 116"/>
          <p:cNvGrpSpPr/>
          <p:nvPr/>
        </p:nvGrpSpPr>
        <p:grpSpPr>
          <a:xfrm>
            <a:off x="6084168" y="116632"/>
            <a:ext cx="2952328" cy="2281930"/>
            <a:chOff x="6084168" y="116632"/>
            <a:chExt cx="2952328" cy="2281930"/>
          </a:xfrm>
        </p:grpSpPr>
        <p:sp>
          <p:nvSpPr>
            <p:cNvPr id="57" name="圆角矩形 56"/>
            <p:cNvSpPr/>
            <p:nvPr/>
          </p:nvSpPr>
          <p:spPr>
            <a:xfrm>
              <a:off x="6084168" y="195575"/>
              <a:ext cx="2915816" cy="193728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3200" b="1" dirty="0" smtClean="0">
                <a:solidFill>
                  <a:schemeClr val="bg1"/>
                </a:solidFill>
                <a:latin typeface="方正书宋简体" pitchFamily="2" charset="-122"/>
                <a:ea typeface="方正书宋简体" pitchFamily="2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53204" y="116632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方正卡通简体" pitchFamily="65" charset="-122"/>
                  <a:ea typeface="方正卡通简体" pitchFamily="65" charset="-122"/>
                </a:rPr>
                <a:t>图例：</a:t>
              </a:r>
              <a:endPara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endParaRPr>
            </a:p>
          </p:txBody>
        </p:sp>
        <p:cxnSp>
          <p:nvCxnSpPr>
            <p:cNvPr id="50" name="直接箭头连接符 49"/>
            <p:cNvCxnSpPr/>
            <p:nvPr/>
          </p:nvCxnSpPr>
          <p:spPr>
            <a:xfrm>
              <a:off x="6356905" y="829777"/>
              <a:ext cx="702249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6357099" y="1333833"/>
              <a:ext cx="702249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014086" y="61375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方正卡通简体" pitchFamily="65" charset="-122"/>
                  <a:ea typeface="方正卡通简体" pitchFamily="65" charset="-122"/>
                </a:rPr>
                <a:t>：可能发展方向</a:t>
              </a:r>
              <a:endParaRPr lang="zh-CN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05171" y="111780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方正卡通简体" pitchFamily="65" charset="-122"/>
                  <a:ea typeface="方正卡通简体" pitchFamily="65" charset="-122"/>
                </a:rPr>
                <a:t>：不可能发展方向</a:t>
              </a:r>
              <a:endParaRPr lang="zh-CN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endParaRPr>
            </a:p>
          </p:txBody>
        </p:sp>
        <p:sp>
          <p:nvSpPr>
            <p:cNvPr id="115" name="环形箭头 114"/>
            <p:cNvSpPr/>
            <p:nvPr/>
          </p:nvSpPr>
          <p:spPr>
            <a:xfrm>
              <a:off x="6225388" y="1535623"/>
              <a:ext cx="1063668" cy="86293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2335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3200" b="1" dirty="0" smtClean="0">
                <a:solidFill>
                  <a:schemeClr val="bg1"/>
                </a:solidFill>
                <a:latin typeface="方正书宋简体" pitchFamily="2" charset="-122"/>
                <a:ea typeface="方正书宋简体" pitchFamily="2" charset="-122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152774" y="1691516"/>
              <a:ext cx="1811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方正卡通简体" pitchFamily="65" charset="-122"/>
                  <a:ea typeface="方正卡通简体" pitchFamily="65" charset="-122"/>
                </a:rPr>
                <a:t>：</a:t>
              </a:r>
              <a:r>
                <a:rPr lang="zh-CN" alt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方正卡通简体" pitchFamily="65" charset="-122"/>
                  <a:ea typeface="方正卡通简体" pitchFamily="65" charset="-122"/>
                </a:rPr>
                <a:t>该怎样还怎样</a:t>
              </a:r>
            </a:p>
          </p:txBody>
        </p:sp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3528" y="328588"/>
            <a:ext cx="25557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400" b="1" dirty="0" smtClean="0">
                <a:latin typeface="方正启体简体" pitchFamily="65" charset="-122"/>
                <a:ea typeface="方正启体简体" pitchFamily="65" charset="-122"/>
              </a:rPr>
              <a:t>同</a:t>
            </a:r>
            <a:r>
              <a:rPr lang="zh-CN" altLang="en-US" sz="2400" b="1" dirty="0">
                <a:latin typeface="方正启体简体" pitchFamily="65" charset="-122"/>
                <a:ea typeface="方正启体简体" pitchFamily="65" charset="-122"/>
              </a:rPr>
              <a:t>师授业的人，互相帮助的人，同在一起学习的人并共同携手并肩的人，就是“同学”。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31368" y="3512911"/>
            <a:ext cx="4013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800080"/>
                </a:solidFill>
                <a:latin typeface="方正启体简体" pitchFamily="65" charset="-122"/>
                <a:ea typeface="方正启体简体" pitchFamily="65" charset="-122"/>
              </a:rPr>
              <a:t>尊重同学，才能够换来友谊。互相尊重，才能携手并肩，这才是真正的“同学”</a:t>
            </a:r>
            <a:r>
              <a:rPr lang="zh-CN" altLang="en-US" sz="2400" b="1" dirty="0" smtClean="0">
                <a:solidFill>
                  <a:srgbClr val="800080"/>
                </a:solidFill>
                <a:latin typeface="方正启体简体" pitchFamily="65" charset="-122"/>
                <a:ea typeface="方正启体简体" pitchFamily="65" charset="-122"/>
              </a:rPr>
              <a:t>。“陌生人”与“同学”、“朋友”之间亦是如此！</a:t>
            </a:r>
            <a:endParaRPr lang="zh-CN" altLang="en-US" sz="2400" b="1" dirty="0">
              <a:solidFill>
                <a:srgbClr val="800080"/>
              </a:solidFill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739480" y="332656"/>
            <a:ext cx="1944216" cy="68381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同龄人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7544" y="2924944"/>
            <a:ext cx="1944216" cy="89155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44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同学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703656" y="1829464"/>
            <a:ext cx="1944216" cy="68381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陌生人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948264" y="2924944"/>
            <a:ext cx="1944216" cy="89155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44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朋友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2155304" y="5661248"/>
            <a:ext cx="4877096" cy="68381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死党、闺蜜、兄弟</a:t>
            </a:r>
            <a:r>
              <a:rPr lang="en-US" altLang="zh-CN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……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4644008" y="1016468"/>
            <a:ext cx="13002" cy="75634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2627784" y="2414538"/>
            <a:ext cx="1044296" cy="65442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5683696" y="2420888"/>
            <a:ext cx="1223506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2746156" y="3284984"/>
            <a:ext cx="4058092" cy="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1763688" y="3933056"/>
            <a:ext cx="1008112" cy="1656184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675584" y="2636912"/>
            <a:ext cx="0" cy="2952328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6259760" y="3909268"/>
            <a:ext cx="1224136" cy="16799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曲线连接符 59"/>
          <p:cNvCxnSpPr/>
          <p:nvPr/>
        </p:nvCxnSpPr>
        <p:spPr>
          <a:xfrm rot="10800000" flipH="1">
            <a:off x="3707904" y="2184071"/>
            <a:ext cx="1944216" cy="12700"/>
          </a:xfrm>
          <a:prstGeom prst="curvedConnector5">
            <a:avLst>
              <a:gd name="adj1" fmla="val -41230"/>
              <a:gd name="adj2" fmla="val 5548173"/>
              <a:gd name="adj3" fmla="val 140604"/>
            </a:avLst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曲线连接符 69"/>
          <p:cNvCxnSpPr/>
          <p:nvPr/>
        </p:nvCxnSpPr>
        <p:spPr>
          <a:xfrm rot="10800000" flipH="1">
            <a:off x="395536" y="3284984"/>
            <a:ext cx="1944216" cy="12700"/>
          </a:xfrm>
          <a:prstGeom prst="curvedConnector5">
            <a:avLst>
              <a:gd name="adj1" fmla="val -17401"/>
              <a:gd name="adj2" fmla="val 5548173"/>
              <a:gd name="adj3" fmla="val 111131"/>
            </a:avLst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曲线连接符 75"/>
          <p:cNvCxnSpPr/>
          <p:nvPr/>
        </p:nvCxnSpPr>
        <p:spPr>
          <a:xfrm rot="10800000" flipH="1">
            <a:off x="6948264" y="3420452"/>
            <a:ext cx="1944216" cy="12700"/>
          </a:xfrm>
          <a:prstGeom prst="curvedConnector5">
            <a:avLst>
              <a:gd name="adj1" fmla="val -12384"/>
              <a:gd name="adj2" fmla="val 5548173"/>
              <a:gd name="adj3" fmla="val 107368"/>
            </a:avLst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>
            <a:off x="2555776" y="3501007"/>
            <a:ext cx="4104456" cy="1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flipV="1">
            <a:off x="6732240" y="4005064"/>
            <a:ext cx="1113631" cy="1620182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H="1" flipV="1">
            <a:off x="5796136" y="2060848"/>
            <a:ext cx="1418527" cy="788914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 flipV="1">
            <a:off x="2411760" y="2132856"/>
            <a:ext cx="1113631" cy="856965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110002" y="5633379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4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" name="组合 95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7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0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1" name="Picture 9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1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05" name="TextBox 104"/>
          <p:cNvSpPr txBox="1"/>
          <p:nvPr/>
        </p:nvSpPr>
        <p:spPr>
          <a:xfrm>
            <a:off x="2411760" y="6381328"/>
            <a:ext cx="451117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超复杂同龄人发展</a:t>
            </a:r>
            <a:r>
              <a:rPr lang="zh-CN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（主要）</a:t>
            </a:r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关系图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030789" y="4060229"/>
            <a:ext cx="4549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FF00"/>
                </a:solidFill>
                <a:latin typeface="方正剪纸简体" pitchFamily="65" charset="-122"/>
                <a:ea typeface="方正剪纸简体" pitchFamily="65" charset="-122"/>
              </a:rPr>
              <a:t>相反，没有“起码的尊重”，</a:t>
            </a:r>
            <a:endParaRPr lang="en-US" altLang="zh-CN" sz="2800" dirty="0" smtClean="0">
              <a:solidFill>
                <a:srgbClr val="FFFF00"/>
              </a:solidFill>
              <a:latin typeface="方正剪纸简体" pitchFamily="65" charset="-122"/>
              <a:ea typeface="方正剪纸简体" pitchFamily="65" charset="-122"/>
            </a:endParaRPr>
          </a:p>
          <a:p>
            <a:r>
              <a:rPr lang="zh-CN" altLang="en-US" sz="2800" dirty="0">
                <a:solidFill>
                  <a:srgbClr val="FFFF00"/>
                </a:solidFill>
                <a:latin typeface="方正剪纸简体" pitchFamily="65" charset="-122"/>
                <a:ea typeface="方正剪纸简体" pitchFamily="65" charset="-122"/>
              </a:rPr>
              <a:t>你</a:t>
            </a:r>
            <a:r>
              <a:rPr lang="zh-CN" altLang="en-US" sz="2800" dirty="0" smtClean="0">
                <a:solidFill>
                  <a:srgbClr val="FFFF00"/>
                </a:solidFill>
                <a:latin typeface="方正剪纸简体" pitchFamily="65" charset="-122"/>
                <a:ea typeface="方正剪纸简体" pitchFamily="65" charset="-122"/>
              </a:rPr>
              <a:t>我依旧只是各自生命中匆匆的过客！</a:t>
            </a:r>
            <a:endParaRPr lang="zh-CN" altLang="en-US" sz="2800" dirty="0">
              <a:solidFill>
                <a:srgbClr val="FFFF00"/>
              </a:solidFill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118" name="Rectangle 4"/>
          <p:cNvSpPr>
            <a:spLocks noChangeArrowheads="1"/>
          </p:cNvSpPr>
          <p:nvPr/>
        </p:nvSpPr>
        <p:spPr bwMode="auto">
          <a:xfrm>
            <a:off x="7152775" y="5013176"/>
            <a:ext cx="209974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启体简体" pitchFamily="65" charset="-122"/>
                <a:ea typeface="方正启体简体" pitchFamily="65" charset="-122"/>
              </a:rPr>
              <a:t>免责声明：此图只是为形象地表示出同龄人的主要发展关系，如不规范，请谅解！</a:t>
            </a:r>
            <a:endParaRPr lang="zh-CN" altLang="en-US" sz="2000" b="1" dirty="0">
              <a:solidFill>
                <a:schemeClr val="bg1"/>
              </a:solidFill>
              <a:latin typeface="方正启体简体" pitchFamily="65" charset="-122"/>
              <a:ea typeface="方正启体简体" pitchFamily="6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338976"/>
      </p:ext>
    </p:extLst>
  </p:cSld>
  <p:clrMapOvr>
    <a:masterClrMapping/>
  </p:clrMapOvr>
  <p:transition spd="slow" advTm="66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3" grpId="0" animBg="1"/>
      <p:bldP spid="15" grpId="0" animBg="1"/>
      <p:bldP spid="16" grpId="0" animBg="1"/>
      <p:bldP spid="17" grpId="0" animBg="1"/>
      <p:bldP spid="18" grpId="0" animBg="1"/>
      <p:bldP spid="105" grpId="0"/>
      <p:bldP spid="107" grpId="0"/>
      <p:bldP spid="1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gram files (x86)\360se6\User Data\temp\u=1975630790,2391025144&amp;fm=23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20" y="304800"/>
            <a:ext cx="7056784" cy="4679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23528" y="5373216"/>
            <a:ext cx="8496944" cy="99000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zh-CN" altLang="en-US" sz="3600" b="1" kern="10" spc="150" dirty="0">
                <a:ln w="11430"/>
                <a:solidFill>
                  <a:srgbClr val="F8F8F8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如何做到</a:t>
            </a:r>
            <a:r>
              <a:rPr lang="zh-CN" altLang="en-US" sz="3600" b="1" kern="10" spc="150" dirty="0" smtClean="0">
                <a:ln w="11430"/>
                <a:solidFill>
                  <a:srgbClr val="F8F8F8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尊重同学</a:t>
            </a:r>
            <a:r>
              <a:rPr lang="zh-CN" altLang="en-US" sz="1100" b="1" kern="10" spc="150" dirty="0" smtClean="0">
                <a:ln w="11430"/>
                <a:solidFill>
                  <a:srgbClr val="F8F8F8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（龄人）</a:t>
            </a:r>
            <a:r>
              <a:rPr lang="zh-CN" altLang="en-US" sz="3600" b="1" kern="10" spc="150" dirty="0" smtClean="0">
                <a:ln w="11430"/>
                <a:solidFill>
                  <a:srgbClr val="F8F8F8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？</a:t>
            </a:r>
            <a:endParaRPr lang="zh-CN" altLang="en-US" sz="3600" b="1" kern="10" spc="150" dirty="0">
              <a:ln w="11430"/>
              <a:solidFill>
                <a:srgbClr val="F8F8F8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452320" y="188640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0958535"/>
      </p:ext>
    </p:extLst>
  </p:cSld>
  <p:clrMapOvr>
    <a:masterClrMapping/>
  </p:clrMapOvr>
  <p:transition spd="slow" advTm="7225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4" y="404664"/>
            <a:ext cx="8556516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183" y="5877272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方正北魏楷书简体" pitchFamily="65" charset="-122"/>
                <a:ea typeface="方正北魏楷书简体" pitchFamily="65" charset="-122"/>
              </a:rPr>
              <a:t>书法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欣赏</a:t>
            </a:r>
            <a:r>
              <a:rPr lang="en-US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——《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尊重</a:t>
            </a:r>
            <a:r>
              <a:rPr lang="en-US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》</a:t>
            </a:r>
            <a:endParaRPr lang="zh-CN" altLang="en-US" sz="36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296286" y="583975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7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组合 8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59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467">
        <p14:honeycomb/>
      </p:transition>
    </mc:Choice>
    <mc:Fallback xmlns="">
      <p:transition spd="slow" advTm="9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457200" y="6206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               </a:t>
            </a:r>
            <a:r>
              <a:rPr lang="zh-CN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与同学相处时要注意文明，多用文明用语，如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“</a:t>
            </a:r>
            <a:r>
              <a:rPr lang="zh-CN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谢谢、请、对不起等。 与同学发生矛盾时尽量要控制自己的情绪学会忍耐。 学会换位思考，多从对方角度思考问题。 心胸要开阔，学会包容，学会宽恕。 遇事不斤斤计较，要尽量把大事化小，小事化了。</a:t>
            </a:r>
            <a:endParaRPr lang="zh-CN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72075" y="5619343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5078239"/>
      </p:ext>
    </p:extLst>
  </p:cSld>
  <p:clrMapOvr>
    <a:masterClrMapping/>
  </p:clrMapOvr>
  <p:transition spd="slow" advTm="301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4" grpId="1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atic.freepik.com/free-photo/news--delivery--magazines--white-background_3302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0" y="720078"/>
            <a:ext cx="914725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4931" y="12192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itchFamily="65" charset="-122"/>
                <a:ea typeface="方正艺黑简体" pitchFamily="65" charset="-122"/>
              </a:rPr>
              <a:t>小 结</a:t>
            </a:r>
            <a:endParaRPr lang="zh-CN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艺黑简体" pitchFamily="65" charset="-122"/>
              <a:ea typeface="方正艺黑简体" pitchFamily="65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96648" y="908720"/>
            <a:ext cx="2806687" cy="5380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已经</a:t>
            </a: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学会尊重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467544" y="1882868"/>
            <a:ext cx="2160240" cy="5380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长辈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419872" y="1882868"/>
            <a:ext cx="2160240" cy="5380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师生关系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6372200" y="1882868"/>
            <a:ext cx="2160240" cy="5380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同龄人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67544" y="2852936"/>
            <a:ext cx="2160240" cy="5380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不能忘本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67544" y="3429000"/>
            <a:ext cx="2160240" cy="5380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懂得感恩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67544" y="4005064"/>
            <a:ext cx="2160240" cy="5380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……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19872" y="2852936"/>
            <a:ext cx="2160240" cy="5380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换位思考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3419872" y="3429000"/>
            <a:ext cx="2160240" cy="5380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学会宽容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419872" y="4005064"/>
            <a:ext cx="2160240" cy="5380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……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372200" y="2852936"/>
            <a:ext cx="2160240" cy="5380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将心比心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372200" y="3429000"/>
            <a:ext cx="2160240" cy="5380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学会宽恕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6372200" y="4005064"/>
            <a:ext cx="2160240" cy="5380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……</a:t>
            </a:r>
            <a:endParaRPr lang="zh-CN" altLang="en-US" sz="3200" b="1" dirty="0" smtClean="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cxnSp>
        <p:nvCxnSpPr>
          <p:cNvPr id="17" name="直接箭头连接符 16"/>
          <p:cNvCxnSpPr>
            <a:stCxn id="3" idx="2"/>
            <a:endCxn id="6" idx="0"/>
          </p:cNvCxnSpPr>
          <p:nvPr/>
        </p:nvCxnSpPr>
        <p:spPr>
          <a:xfrm>
            <a:off x="4499992" y="1446740"/>
            <a:ext cx="0" cy="436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3" idx="2"/>
            <a:endCxn id="5" idx="0"/>
          </p:cNvCxnSpPr>
          <p:nvPr/>
        </p:nvCxnSpPr>
        <p:spPr>
          <a:xfrm flipH="1">
            <a:off x="1547664" y="1446740"/>
            <a:ext cx="2952328" cy="436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3" idx="2"/>
            <a:endCxn id="7" idx="0"/>
          </p:cNvCxnSpPr>
          <p:nvPr/>
        </p:nvCxnSpPr>
        <p:spPr>
          <a:xfrm>
            <a:off x="4499992" y="1446740"/>
            <a:ext cx="2952328" cy="436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360" name="直接箭头连接符 15359"/>
          <p:cNvCxnSpPr>
            <a:stCxn id="5" idx="2"/>
            <a:endCxn id="9" idx="0"/>
          </p:cNvCxnSpPr>
          <p:nvPr/>
        </p:nvCxnSpPr>
        <p:spPr>
          <a:xfrm>
            <a:off x="1547664" y="242088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499992" y="242088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7380312" y="242088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/>
        </p:nvSpPr>
        <p:spPr>
          <a:xfrm>
            <a:off x="2483768" y="5157192"/>
            <a:ext cx="4104456" cy="5380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懂得（运用）尊重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2483768" y="6059332"/>
            <a:ext cx="4104456" cy="53802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rPr>
              <a:t>赢得（他人）尊重</a:t>
            </a:r>
          </a:p>
        </p:txBody>
      </p:sp>
      <p:cxnSp>
        <p:nvCxnSpPr>
          <p:cNvPr id="15367" name="直接箭头连接符 15366"/>
          <p:cNvCxnSpPr>
            <a:endCxn id="36" idx="0"/>
          </p:cNvCxnSpPr>
          <p:nvPr/>
        </p:nvCxnSpPr>
        <p:spPr>
          <a:xfrm>
            <a:off x="4499991" y="4543084"/>
            <a:ext cx="36005" cy="6141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70" name="直接箭头连接符 15369"/>
          <p:cNvCxnSpPr>
            <a:stCxn id="10" idx="2"/>
            <a:endCxn id="36" idx="0"/>
          </p:cNvCxnSpPr>
          <p:nvPr/>
        </p:nvCxnSpPr>
        <p:spPr>
          <a:xfrm>
            <a:off x="1547664" y="4543084"/>
            <a:ext cx="2988332" cy="6141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72" name="直接箭头连接符 15371"/>
          <p:cNvCxnSpPr>
            <a:stCxn id="16" idx="2"/>
            <a:endCxn id="36" idx="0"/>
          </p:cNvCxnSpPr>
          <p:nvPr/>
        </p:nvCxnSpPr>
        <p:spPr>
          <a:xfrm flipH="1">
            <a:off x="4535996" y="4543084"/>
            <a:ext cx="2916324" cy="6141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74" name="直接箭头连接符 15373"/>
          <p:cNvCxnSpPr>
            <a:stCxn id="36" idx="2"/>
            <a:endCxn id="37" idx="0"/>
          </p:cNvCxnSpPr>
          <p:nvPr/>
        </p:nvCxnSpPr>
        <p:spPr>
          <a:xfrm>
            <a:off x="4535996" y="5695212"/>
            <a:ext cx="0" cy="3641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6" name="组合 55"/>
          <p:cNvGrpSpPr/>
          <p:nvPr/>
        </p:nvGrpSpPr>
        <p:grpSpPr>
          <a:xfrm>
            <a:off x="7380312" y="116632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7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组合 58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60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5789000"/>
      </p:ext>
    </p:extLst>
  </p:cSld>
  <p:clrMapOvr>
    <a:masterClrMapping/>
  </p:clrMapOvr>
  <p:transition spd="slow" advTm="381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down.68ps.com/down/UploadFile/20111224/sc111224_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3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71600" y="764704"/>
            <a:ext cx="6552728" cy="482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42849" anchor="ctr">
            <a:spAutoFit/>
          </a:bodyPr>
          <a:lstStyle/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尊重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是一朵花</a:t>
            </a:r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，</a:t>
            </a:r>
            <a:endParaRPr lang="en-US" altLang="zh-CN" sz="44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一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朵开在心间的花</a:t>
            </a:r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；</a:t>
            </a:r>
            <a:endParaRPr lang="en-US" altLang="zh-CN" sz="44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尊重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是一条路</a:t>
            </a:r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，</a:t>
            </a:r>
            <a:endParaRPr lang="en-US" altLang="zh-CN" sz="44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一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条通往美好的路</a:t>
            </a:r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；</a:t>
            </a:r>
            <a:endParaRPr lang="en-US" altLang="zh-CN" sz="44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尊重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是一团火</a:t>
            </a:r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，</a:t>
            </a:r>
            <a:endParaRPr lang="en-US" altLang="zh-CN" sz="44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44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一</a:t>
            </a:r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团温暖你我的火。 </a:t>
            </a:r>
          </a:p>
          <a:p>
            <a:r>
              <a:rPr lang="zh-CN" altLang="en-US" sz="44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　　　　　　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239734" y="693234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07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0193">
        <p14:switch dir="r"/>
      </p:transition>
    </mc:Choice>
    <mc:Fallback xmlns="">
      <p:transition spd="slow" advTm="20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ic22.nipic.com/20120718/5056611_18003669000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1371" r="6875" b="39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47664" y="1124744"/>
            <a:ext cx="7471048" cy="3886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4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  尊重是一缕春风，一泓清泉，一颗给人温暖的舒心丸，一剂催人奋进的强心针。</a:t>
            </a:r>
            <a:endParaRPr lang="en-US" altLang="zh-CN" sz="4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</a:t>
            </a:r>
            <a:r>
              <a:rPr lang="en-US" altLang="zh-CN" sz="4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</a:t>
            </a:r>
            <a:r>
              <a:rPr lang="en-US" altLang="zh-CN" sz="4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 </a:t>
            </a:r>
            <a:r>
              <a:rPr lang="zh-CN" altLang="en-US" sz="4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它常常与真诚、谦逊、宽容、赞赏、善良、友爱相得益彰，与虚伪、狂妄、苛刻、嘲讽、凶恶、势利水火不容。</a:t>
            </a:r>
            <a:endParaRPr lang="zh-CN" altLang="en-US" sz="4400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1520" y="5661248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组合 10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9778237"/>
      </p:ext>
    </p:extLst>
  </p:cSld>
  <p:clrMapOvr>
    <a:masterClrMapping/>
  </p:clrMapOvr>
  <p:transition spd="slow" advTm="215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ic28.nipic.com/20130409/8952533_15552774900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3261" r="22674" b="48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5496" y="764704"/>
            <a:ext cx="5112568" cy="2592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   给成功的人以尊重，表明自己对别人成功的敬佩、赞美与追求；</a:t>
            </a:r>
            <a:endParaRPr lang="en-US" altLang="zh-CN" sz="40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4000" dirty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4000" dirty="0" smtClean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</a:t>
            </a:r>
            <a:r>
              <a:rPr lang="en-US" altLang="zh-CN" sz="40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    </a:t>
            </a:r>
            <a:r>
              <a:rPr lang="zh-CN" altLang="en-US" sz="4000" dirty="0" smtClean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启体简体" pitchFamily="65" charset="-122"/>
                <a:ea typeface="方正启体简体" pitchFamily="65" charset="-122"/>
              </a:rPr>
              <a:t>给失败的人以尊重，表明自己对别人失败后的东山再起充满信心。 </a:t>
            </a:r>
          </a:p>
          <a:p>
            <a:endParaRPr lang="en-US" altLang="zh-CN" sz="4000" dirty="0"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16664" y="5733256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45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044">
        <p:circle/>
      </p:transition>
    </mc:Choice>
    <mc:Fallback xmlns="">
      <p:transition spd="slow" advTm="230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512" y="-37183"/>
            <a:ext cx="9188127" cy="6931002"/>
            <a:chOff x="-36512" y="-37183"/>
            <a:chExt cx="9188127" cy="693100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-5708"/>
              <a:ext cx="1440160" cy="1130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3" y="-19048"/>
              <a:ext cx="1043608" cy="229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777" y="2276890"/>
              <a:ext cx="1051223" cy="2312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4581128"/>
              <a:ext cx="1051223" cy="2312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6512" y="-27384"/>
              <a:ext cx="1100983" cy="229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6512" y="2268554"/>
              <a:ext cx="1109017" cy="2312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8897" y="4572792"/>
              <a:ext cx="1109017" cy="2312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-35868"/>
              <a:ext cx="1512168" cy="1084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-37183"/>
              <a:ext cx="1368153" cy="1157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383" y="-15703"/>
              <a:ext cx="1324529" cy="1084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87" y="-35868"/>
              <a:ext cx="1395096" cy="1084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0286" y="5602137"/>
              <a:ext cx="1395096" cy="129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11760" y="5589240"/>
              <a:ext cx="1395096" cy="129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79912" y="5589240"/>
              <a:ext cx="1395096" cy="129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8064" y="5589240"/>
              <a:ext cx="1395096" cy="129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16215" y="5589240"/>
              <a:ext cx="1584177" cy="129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58" name="Picture 2" descr="http://pn.680.com/news/2012-05/2012052311085094_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71" y="1052736"/>
              <a:ext cx="7035922" cy="468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3851920" y="4293096"/>
            <a:ext cx="1558132" cy="1224136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</p:grpSpPr>
        <p:pic>
          <p:nvPicPr>
            <p:cNvPr id="26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组合 27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225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39">
        <p14:vortex dir="u"/>
      </p:transition>
    </mc:Choice>
    <mc:Fallback xmlns="">
      <p:transition spd="slow" advTm="5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11" y1="41232" x2="38298" y2="11374"/>
                        <a14:foregroundMark x1="67553" y1="11374" x2="85638" y2="50237"/>
                        <a14:foregroundMark x1="72872" y1="84834" x2="19149" y2="66351"/>
                        <a14:foregroundMark x1="76596" y1="73460" x2="11170" y2="76777"/>
                        <a14:foregroundMark x1="21277" y1="83412" x2="53723" y2="83412"/>
                        <a14:foregroundMark x1="76596" y1="68720" x2="32979" y2="61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827198" cy="92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157535" y="989827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917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59">
        <p14:ripple dir="ld"/>
      </p:transition>
    </mc:Choice>
    <mc:Fallback xmlns="">
      <p:transition spd="slow" advTm="28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7419029" y="5835661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组合 3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1" name="椭圆 20"/>
          <p:cNvSpPr/>
          <p:nvPr/>
        </p:nvSpPr>
        <p:spPr>
          <a:xfrm>
            <a:off x="179512" y="620688"/>
            <a:ext cx="6048672" cy="61206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331640" y="1826895"/>
            <a:ext cx="3744416" cy="37623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012160" y="266745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社会关系图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971600" y="1412776"/>
            <a:ext cx="1008112" cy="100811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方正粗倩简体" pitchFamily="65" charset="-122"/>
                <a:ea typeface="方正粗倩简体" pitchFamily="65" charset="-122"/>
              </a:rPr>
              <a:t>爷爷奶奶</a:t>
            </a:r>
          </a:p>
        </p:txBody>
      </p:sp>
      <p:sp>
        <p:nvSpPr>
          <p:cNvPr id="6" name="椭圆 5"/>
          <p:cNvSpPr/>
          <p:nvPr/>
        </p:nvSpPr>
        <p:spPr>
          <a:xfrm>
            <a:off x="5148064" y="2996952"/>
            <a:ext cx="1008112" cy="10081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朋友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51520" y="3056744"/>
            <a:ext cx="1008112" cy="1008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外公外婆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644008" y="4653136"/>
            <a:ext cx="1008112" cy="10081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同学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843808" y="5683932"/>
            <a:ext cx="1008112" cy="100811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老师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572000" y="1628800"/>
            <a:ext cx="1008112" cy="10081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方正粗倩简体" pitchFamily="65" charset="-122"/>
                <a:ea typeface="方正粗倩简体" pitchFamily="65" charset="-122"/>
              </a:rPr>
              <a:t>……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99592" y="4869160"/>
            <a:ext cx="1008112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兄弟姐妹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195736" y="2636912"/>
            <a:ext cx="2069141" cy="208823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latin typeface="方正粗倩简体" pitchFamily="65" charset="-122"/>
                <a:ea typeface="方正粗倩简体" pitchFamily="65" charset="-122"/>
              </a:rPr>
              <a:t>你</a:t>
            </a:r>
          </a:p>
        </p:txBody>
      </p:sp>
      <p:sp>
        <p:nvSpPr>
          <p:cNvPr id="20" name="椭圆 19"/>
          <p:cNvSpPr/>
          <p:nvPr/>
        </p:nvSpPr>
        <p:spPr>
          <a:xfrm>
            <a:off x="2843808" y="692696"/>
            <a:ext cx="1008112" cy="100811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方正粗倩简体" pitchFamily="65" charset="-122"/>
                <a:ea typeface="方正粗倩简体" pitchFamily="65" charset="-122"/>
              </a:rPr>
              <a:t>父母</a:t>
            </a:r>
            <a:endParaRPr lang="zh-CN" altLang="en-US" sz="2000" dirty="0">
              <a:latin typeface="方正粗倩简体" pitchFamily="65" charset="-122"/>
              <a:ea typeface="方正粗倩简体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1370" y="1022240"/>
            <a:ext cx="2339102" cy="5863144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在这些错综复杂的关系网中， </a:t>
            </a:r>
            <a:endParaRPr lang="en-US" altLang="zh-CN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endParaRPr lang="en-US" altLang="zh-CN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有哪些关系是你能够处理好的？</a:t>
            </a:r>
            <a:endParaRPr lang="en-US" altLang="zh-CN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endParaRPr lang="en-US" altLang="zh-CN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  <a:p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启体简体" pitchFamily="65" charset="-122"/>
                <a:ea typeface="方正启体简体" pitchFamily="65" charset="-122"/>
              </a:rPr>
              <a:t>有哪些是你难处理甚至无法处理的？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启体简体" pitchFamily="65" charset="-122"/>
              <a:ea typeface="方正启体简体" pitchFamily="6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8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113">
        <p:circle/>
      </p:transition>
    </mc:Choice>
    <mc:Fallback xmlns="">
      <p:transition spd="slow" advTm="371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4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2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4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600"/>
                            </p:stCondLst>
                            <p:childTnLst>
                              <p:par>
                                <p:cTn id="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8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10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2" grpId="0" animBg="1"/>
      <p:bldP spid="20" grpId="0" animBg="1"/>
      <p:bldP spid="15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hngyzx.org/pics/09281659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" y="-57150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1340768"/>
            <a:ext cx="393141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800" b="1" spc="50" dirty="0" smtClean="0">
                <a:ln w="11430"/>
                <a:solidFill>
                  <a:srgbClr val="F95FFD"/>
                </a:solidFill>
                <a:latin typeface="方正硬笔楷书简体" pitchFamily="65" charset="-122"/>
                <a:ea typeface="方正硬笔楷书简体" pitchFamily="65" charset="-122"/>
              </a:rPr>
              <a:t>下面，我们就来谈谈关于我们这个年龄段所要尊敬的那些人和事儿。</a:t>
            </a:r>
            <a:endParaRPr lang="zh-CN" altLang="en-US" sz="4800" b="1" spc="50" dirty="0">
              <a:ln w="11430"/>
              <a:solidFill>
                <a:srgbClr val="F95FFD"/>
              </a:solidFill>
              <a:latin typeface="方正硬笔楷书简体" pitchFamily="65" charset="-122"/>
              <a:ea typeface="方正硬笔楷书简体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419029" y="5835661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45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3">
        <p14:prism isContent="1"/>
      </p:transition>
    </mc:Choice>
    <mc:Fallback xmlns="">
      <p:transition spd="slow" advTm="14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1340768"/>
            <a:ext cx="391164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流行体简体" pitchFamily="65" charset="-122"/>
                <a:ea typeface="方正流行体简体" pitchFamily="65" charset="-122"/>
              </a:rPr>
              <a:t>长辈篇</a:t>
            </a:r>
            <a:endParaRPr lang="zh-CN" alt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流行体简体" pitchFamily="65" charset="-122"/>
              <a:ea typeface="方正流行体简体" pitchFamily="65" charset="-122"/>
            </a:endParaRPr>
          </a:p>
        </p:txBody>
      </p:sp>
      <p:pic>
        <p:nvPicPr>
          <p:cNvPr id="7172" name="Picture 4" descr="http://ppt.downhot.com/d/file/p/2013/09/22/7589ac2930072cb90b5188ab297878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0" y="3717032"/>
            <a:ext cx="477622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1.niutuku.com/HD/49/224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1"/>
          <a:stretch/>
        </p:blipFill>
        <p:spPr bwMode="auto">
          <a:xfrm>
            <a:off x="0" y="2160"/>
            <a:ext cx="4788024" cy="37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1.niutuku.com/HD/49/224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37299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7495959" y="188640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组合 10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32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331">
        <p14:wheelReverse spokes="1"/>
      </p:transition>
    </mc:Choice>
    <mc:Fallback xmlns="">
      <p:transition spd="slow" advTm="9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16831"/>
            <a:ext cx="9180512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8640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    在</a:t>
            </a: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一株巨大的栗子树上我发现一只长尾山雉，兴奋地指给华飞看──他却转过身去，离我五步之遥，站定，说，“拜托，妈，不要指，不要指，跟你出来实在太尴尬了。你简直就像个没见过世界的五岁的小孩！</a:t>
            </a:r>
            <a:r>
              <a:rPr lang="zh-CN" altLang="en-US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”</a:t>
            </a:r>
            <a:r>
              <a:rPr lang="en-US" altLang="zh-C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龙应台</a:t>
            </a:r>
            <a:r>
              <a:rPr lang="en-US" altLang="zh-C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十七岁</a:t>
            </a:r>
            <a:r>
              <a:rPr lang="en-US" altLang="zh-C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96286" y="5839755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2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组合 15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50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158">
        <p:circle/>
      </p:transition>
    </mc:Choice>
    <mc:Fallback xmlns="">
      <p:transition spd="slow" advTm="281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 bwMode="auto">
          <a:xfrm>
            <a:off x="0" y="-27384"/>
            <a:ext cx="9144000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541039"/>
            <a:ext cx="88011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zh-CN" alt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 当你与长辈外出时，你是否会用另类的眼光去看待他们的言行？甚至觉得丢脸？</a:t>
            </a:r>
            <a:endParaRPr lang="en-US" altLang="zh-CN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78364" y="44624"/>
            <a:ext cx="1558132" cy="905707"/>
            <a:chOff x="7190332" y="4433315"/>
            <a:chExt cx="1558132" cy="90570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7" name="Picture 4" descr="d:\program files (x86)\360se6\User Data\temp\20120509155508825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100000" l="4102" r="98633">
                          <a14:foregroundMark x1="13477" y1="56445" x2="13281" y2="66406"/>
                          <a14:foregroundMark x1="89844" y1="75195" x2="94922" y2="56641"/>
                          <a14:foregroundMark x1="14453" y1="64648" x2="25391" y2="79688"/>
                          <a14:foregroundMark x1="23828" y1="80078" x2="13867" y2="64648"/>
                          <a14:foregroundMark x1="13281" y1="66602" x2="16992" y2="76563"/>
                          <a14:foregroundMark x1="25391" y1="81641" x2="15430" y2="76953"/>
                          <a14:foregroundMark x1="23633" y1="22656" x2="16797" y2="28320"/>
                          <a14:foregroundMark x1="34416" y1="20000" x2="51948" y2="14839"/>
                          <a14:foregroundMark x1="77273" y1="15484" x2="90260" y2="14839"/>
                          <a14:foregroundMark x1="90260" y1="16774" x2="92857" y2="40000"/>
                          <a14:foregroundMark x1="94156" y1="41935" x2="94805" y2="52258"/>
                          <a14:foregroundMark x1="37013" y1="19355" x2="20130" y2="25161"/>
                          <a14:foregroundMark x1="24026" y1="27742" x2="9091" y2="32903"/>
                          <a14:foregroundMark x1="9091" y1="34194" x2="5844" y2="38710"/>
                          <a14:foregroundMark x1="5195" y1="41935" x2="7143" y2="49032"/>
                          <a14:foregroundMark x1="8442" y1="47742" x2="11039" y2="55484"/>
                          <a14:foregroundMark x1="27273" y1="79355" x2="31818" y2="75484"/>
                          <a14:foregroundMark x1="81818" y1="80645" x2="92208" y2="74839"/>
                          <a14:foregroundMark x1="81818" y1="77419" x2="78571" y2="88387"/>
                          <a14:foregroundMark x1="44156" y1="81818" x2="26623" y2="77922"/>
                          <a14:backgroundMark x1="15234" y1="18555" x2="2344" y2="26367"/>
                          <a14:backgroundMark x1="8008" y1="68359" x2="15234" y2="83984"/>
                          <a14:backgroundMark x1="27539" y1="83398" x2="8398" y2="82813"/>
                          <a14:backgroundMark x1="7422" y1="63281" x2="10742" y2="78906"/>
                          <a14:backgroundMark x1="23633" y1="21484" x2="9570" y2="28125"/>
                          <a14:backgroundMark x1="6836" y1="32617" x2="2930" y2="38672"/>
                          <a14:backgroundMark x1="8984" y1="57031" x2="8398" y2="85547"/>
                          <a14:backgroundMark x1="6836" y1="55469" x2="195" y2="45313"/>
                          <a14:backgroundMark x1="7422" y1="86133" x2="34180" y2="84375"/>
                          <a14:backgroundMark x1="94531" y1="24219" x2="97266" y2="40430"/>
                          <a14:backgroundMark x1="96094" y1="62695" x2="96094" y2="80078"/>
                          <a14:backgroundMark x1="91602" y1="81055" x2="97266" y2="57617"/>
                          <a14:backgroundMark x1="94922" y1="81055" x2="82227" y2="81641"/>
                          <a14:backgroundMark x1="92578" y1="76758" x2="88086" y2="85547"/>
                          <a14:backgroundMark x1="90234" y1="77930" x2="83984" y2="81055"/>
                          <a14:backgroundMark x1="81836" y1="85742" x2="91992" y2="85742"/>
                          <a14:backgroundMark x1="83789" y1="79492" x2="83984" y2="84180"/>
                          <a14:backgroundMark x1="10156" y1="61719" x2="11328" y2="71680"/>
                          <a14:backgroundMark x1="29297" y1="82031" x2="32617" y2="81445"/>
                          <a14:backgroundMark x1="13281" y1="80664" x2="14258" y2="8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855">
              <a:off x="7362827" y="4451057"/>
              <a:ext cx="641345" cy="64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8" b="100000" l="0" r="100000">
                          <a14:foregroundMark x1="23193" y1="32576" x2="24699" y2="58712"/>
                          <a14:foregroundMark x1="24699" y1="58712" x2="14759" y2="86742"/>
                          <a14:foregroundMark x1="14759" y1="86742" x2="28614" y2="73485"/>
                          <a14:foregroundMark x1="18072" y1="88258" x2="10542" y2="88636"/>
                          <a14:foregroundMark x1="13855" y1="20076" x2="8133" y2="16667"/>
                          <a14:foregroundMark x1="14157" y1="17045" x2="4217" y2="10227"/>
                          <a14:foregroundMark x1="17169" y1="15530" x2="10843" y2="10985"/>
                          <a14:foregroundMark x1="18976" y1="13636" x2="16265" y2="11742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24" y="4433315"/>
              <a:ext cx="856940" cy="5798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组合 18"/>
            <p:cNvGrpSpPr/>
            <p:nvPr/>
          </p:nvGrpSpPr>
          <p:grpSpPr>
            <a:xfrm>
              <a:off x="7190332" y="4852784"/>
              <a:ext cx="1558132" cy="486238"/>
              <a:chOff x="1307194" y="980728"/>
              <a:chExt cx="3262297" cy="963114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1176" y1="46296" x2="79412" y2="6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4" y="980728"/>
                <a:ext cx="600510" cy="953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091" b="97521" l="3704" r="95062">
                            <a14:foregroundMark x1="20988" y1="86777" x2="85185" y2="884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677" y="1340768"/>
                <a:ext cx="397075" cy="593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58" b="98485" l="8696" r="86957">
                            <a14:foregroundMark x1="32609" y1="7576" x2="56522" y2="14394"/>
                            <a14:foregroundMark x1="36957" y1="9091" x2="26087" y2="12879"/>
                            <a14:foregroundMark x1="52174" y1="10606" x2="63043" y2="106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79" y="1268760"/>
                <a:ext cx="215953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09" b="100000" l="4762" r="960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412" y="1340768"/>
                <a:ext cx="536484" cy="50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087" b="94783" l="8140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655" y="1412776"/>
                <a:ext cx="397145" cy="5310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48" b="94697" l="9412" r="95294">
                            <a14:backgroundMark x1="45652" y1="30667" x2="47826" y2="4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8760"/>
                <a:ext cx="399045" cy="61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1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516" b="96129" l="3419" r="89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5351">
                <a:off x="4011363" y="1261909"/>
                <a:ext cx="558128" cy="62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895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3638">
        <p14:glitter pattern="hexagon"/>
      </p:transition>
    </mc:Choice>
    <mc:Fallback xmlns="">
      <p:transition spd="slow" advTm="136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6.6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3.1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7.2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2.4|3.7|1.9|1.3|2.2|3.1|1.3|1.5|1.5|2.8|2.1|2.8|1.6|1.3|1|1.4|1.4|11.9|1.4|3|1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2.2|1.1|1.5|1.2|1.5|1.2|2.8|2.2|2.3|1.3|2.8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47.2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</a:spPr>
      <a:bodyPr wrap="square">
        <a:spAutoFit/>
      </a:bodyPr>
      <a:lstStyle>
        <a:defPPr>
          <a:lnSpc>
            <a:spcPct val="80000"/>
          </a:lnSpc>
          <a:defRPr sz="3200" b="1" dirty="0" smtClean="0">
            <a:solidFill>
              <a:schemeClr val="bg1"/>
            </a:solidFill>
            <a:latin typeface="方正书宋简体" pitchFamily="2" charset="-122"/>
            <a:ea typeface="方正书宋简体" pitchFamily="2" charset="-122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53673601b8a48</Template>
  <TotalTime>844</TotalTime>
  <Words>1846</Words>
  <Application>Microsoft Office PowerPoint</Application>
  <PresentationFormat>全屏显示(4:3)</PresentationFormat>
  <Paragraphs>140</Paragraphs>
  <Slides>35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64" baseType="lpstr">
      <vt:lpstr>Arial</vt:lpstr>
      <vt:lpstr>宋体</vt:lpstr>
      <vt:lpstr>方正艺黑简体</vt:lpstr>
      <vt:lpstr>隶书</vt:lpstr>
      <vt:lpstr>方正卡通简体</vt:lpstr>
      <vt:lpstr>方正华隶简体</vt:lpstr>
      <vt:lpstr>Verdana</vt:lpstr>
      <vt:lpstr>方正静蕾简体</vt:lpstr>
      <vt:lpstr>方正北魏楷书简体</vt:lpstr>
      <vt:lpstr>华文新魏</vt:lpstr>
      <vt:lpstr>黑体</vt:lpstr>
      <vt:lpstr>Estrangelo Edessa</vt:lpstr>
      <vt:lpstr>方正粗活意简体</vt:lpstr>
      <vt:lpstr>方正剪纸简体</vt:lpstr>
      <vt:lpstr>方正启体简体</vt:lpstr>
      <vt:lpstr>Calibri</vt:lpstr>
      <vt:lpstr>楷体_GB2312</vt:lpstr>
      <vt:lpstr>方正粗倩简体</vt:lpstr>
      <vt:lpstr>华文行楷</vt:lpstr>
      <vt:lpstr>方正书宋简体</vt:lpstr>
      <vt:lpstr>方正硬笔行书简体</vt:lpstr>
      <vt:lpstr>Wingdings</vt:lpstr>
      <vt:lpstr>方正中倩简体</vt:lpstr>
      <vt:lpstr>方正流行体简体</vt:lpstr>
      <vt:lpstr>楷体</vt:lpstr>
      <vt:lpstr>华文楷体</vt:lpstr>
      <vt:lpstr>方正硬笔楷书简体</vt:lpstr>
      <vt:lpstr>华文仿宋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用户</cp:lastModifiedBy>
  <cp:revision>90</cp:revision>
  <dcterms:created xsi:type="dcterms:W3CDTF">2014-09-05T13:09:53Z</dcterms:created>
  <dcterms:modified xsi:type="dcterms:W3CDTF">2014-09-08T13:29:00Z</dcterms:modified>
</cp:coreProperties>
</file>